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9"/>
  </p:notesMasterIdLst>
  <p:sldIdLst>
    <p:sldId id="382" r:id="rId3"/>
    <p:sldId id="385" r:id="rId4"/>
    <p:sldId id="486" r:id="rId5"/>
    <p:sldId id="332" r:id="rId6"/>
    <p:sldId id="346" r:id="rId7"/>
    <p:sldId id="347" r:id="rId8"/>
    <p:sldId id="348" r:id="rId10"/>
    <p:sldId id="349" r:id="rId11"/>
    <p:sldId id="350" r:id="rId12"/>
    <p:sldId id="351" r:id="rId13"/>
    <p:sldId id="352" r:id="rId14"/>
    <p:sldId id="353" r:id="rId15"/>
    <p:sldId id="583" r:id="rId16"/>
    <p:sldId id="327" r:id="rId17"/>
    <p:sldId id="328" r:id="rId18"/>
    <p:sldId id="331" r:id="rId19"/>
    <p:sldId id="487" r:id="rId20"/>
    <p:sldId id="488" r:id="rId21"/>
    <p:sldId id="357" r:id="rId22"/>
    <p:sldId id="358" r:id="rId23"/>
    <p:sldId id="359" r:id="rId24"/>
    <p:sldId id="489" r:id="rId25"/>
    <p:sldId id="361" r:id="rId26"/>
    <p:sldId id="362" r:id="rId27"/>
    <p:sldId id="578" r:id="rId28"/>
    <p:sldId id="579" r:id="rId29"/>
    <p:sldId id="580" r:id="rId30"/>
    <p:sldId id="584" r:id="rId31"/>
    <p:sldId id="585" r:id="rId32"/>
    <p:sldId id="576" r:id="rId33"/>
    <p:sldId id="577" r:id="rId34"/>
    <p:sldId id="586" r:id="rId35"/>
    <p:sldId id="587" r:id="rId36"/>
    <p:sldId id="589" r:id="rId37"/>
    <p:sldId id="590" r:id="rId38"/>
    <p:sldId id="591" r:id="rId39"/>
    <p:sldId id="490" r:id="rId40"/>
    <p:sldId id="491" r:id="rId41"/>
    <p:sldId id="366" r:id="rId42"/>
    <p:sldId id="367" r:id="rId43"/>
    <p:sldId id="368" r:id="rId44"/>
    <p:sldId id="369" r:id="rId45"/>
    <p:sldId id="370" r:id="rId46"/>
    <p:sldId id="371" r:id="rId47"/>
    <p:sldId id="383" r:id="rId48"/>
  </p:sldIdLst>
  <p:sldSz cx="12192000" cy="6858000"/>
  <p:notesSz cx="6858000" cy="9144000"/>
  <p:embeddedFontLst>
    <p:embeddedFont>
      <p:font typeface="Cambria" panose="02040503050406030204"/>
      <p:regular r:id="rId52"/>
    </p:embeddedFont>
    <p:embeddedFont>
      <p:font typeface="Lucida Sans Unicode" panose="020B0602030504020204"/>
      <p:regular r:id="rId53"/>
    </p:embeddedFont>
    <p:embeddedFont>
      <p:font typeface="Calibri" panose="020F0502020204030204"/>
      <p:regular r:id="rId54"/>
    </p:embeddedFont>
    <p:embeddedFont>
      <p:font typeface="Consolas" panose="020B0609020204030204" pitchFamily="49" charset="0"/>
      <p:regular r:id="rId55"/>
    </p:embeddedFont>
  </p:embeddedFontLst>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D09A366-C4BE-4100-AFA6-27AD43EA9729}">
          <p14:sldIdLst>
            <p14:sldId id="382"/>
            <p14:sldId id="385"/>
            <p14:sldId id="486"/>
            <p14:sldId id="332"/>
            <p14:sldId id="346"/>
            <p14:sldId id="347"/>
            <p14:sldId id="348"/>
            <p14:sldId id="349"/>
            <p14:sldId id="350"/>
            <p14:sldId id="351"/>
            <p14:sldId id="352"/>
            <p14:sldId id="353"/>
            <p14:sldId id="583"/>
            <p14:sldId id="327"/>
            <p14:sldId id="328"/>
            <p14:sldId id="331"/>
            <p14:sldId id="487"/>
            <p14:sldId id="488"/>
            <p14:sldId id="357"/>
            <p14:sldId id="358"/>
            <p14:sldId id="359"/>
            <p14:sldId id="489"/>
            <p14:sldId id="361"/>
            <p14:sldId id="362"/>
            <p14:sldId id="578"/>
            <p14:sldId id="579"/>
            <p14:sldId id="580"/>
            <p14:sldId id="584"/>
            <p14:sldId id="585"/>
            <p14:sldId id="576"/>
            <p14:sldId id="577"/>
            <p14:sldId id="586"/>
            <p14:sldId id="587"/>
            <p14:sldId id="589"/>
            <p14:sldId id="590"/>
            <p14:sldId id="591"/>
            <p14:sldId id="490"/>
            <p14:sldId id="491"/>
            <p14:sldId id="366"/>
            <p14:sldId id="367"/>
            <p14:sldId id="368"/>
            <p14:sldId id="369"/>
            <p14:sldId id="370"/>
            <p14:sldId id="371"/>
            <p14:sldId id="383"/>
          </p14:sldIdLst>
        </p14:section>
      </p14:sectionLst>
    </p:ext>
    <p:ext uri="{EFAFB233-063F-42B5-8137-9DF3F51BA10A}">
      <p15:sldGuideLst xmlns:p15="http://schemas.microsoft.com/office/powerpoint/2012/main">
        <p15:guide id="1" orient="horz" pos="2236" userDrawn="1">
          <p15:clr>
            <a:srgbClr val="A4A3A4"/>
          </p15:clr>
        </p15:guide>
        <p15:guide id="2" pos="3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DCDCDC"/>
    <a:srgbClr val="A8302C"/>
    <a:srgbClr val="FFFFFF"/>
    <a:srgbClr val="979997"/>
    <a:srgbClr val="2F2500"/>
    <a:srgbClr val="F0F0F0"/>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4" autoAdjust="0"/>
    <p:restoredTop sz="94660"/>
  </p:normalViewPr>
  <p:slideViewPr>
    <p:cSldViewPr snapToGrid="0" showGuides="1">
      <p:cViewPr varScale="1">
        <p:scale>
          <a:sx n="121" d="100"/>
          <a:sy n="121" d="100"/>
        </p:scale>
        <p:origin x="667" y="86"/>
      </p:cViewPr>
      <p:guideLst>
        <p:guide orient="horz" pos="2236"/>
        <p:guide pos="390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6" Type="http://schemas.openxmlformats.org/officeDocument/2006/relationships/tags" Target="tags/tag77.xml"/><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bfloat16</a:t>
            </a:r>
            <a:r>
              <a:rPr lang="zh-CN" altLang="en-US"/>
              <a:t>是什么？</a:t>
            </a:r>
            <a:r>
              <a:rPr lang="en-US" altLang="zh-CN"/>
              <a:t> </a:t>
            </a:r>
            <a:r>
              <a:rPr lang="zh-CN" altLang="en-US"/>
              <a:t>https://blog.csdn.net/weixin_43301333/article/details/127332366</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narrowing conversion是指从一个大范围的数据类型转换为一个小范围的数据类型时可能会发生的数据丢失或截断</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5.xml"/><Relationship Id="rId7" Type="http://schemas.openxmlformats.org/officeDocument/2006/relationships/tags" Target="../tags/tag4.xml"/><Relationship Id="rId6" Type="http://schemas.microsoft.com/office/2007/relationships/hdphoto" Target="../media/image2.wdp"/><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pic>
        <p:nvPicPr>
          <p:cNvPr id="29" name="图片 28"/>
          <p:cNvPicPr>
            <a:picLocks noChangeAspect="1"/>
          </p:cNvPicPr>
          <p:nvPr userDrawn="1"/>
        </p:nvPicPr>
        <p:blipFill>
          <a:blip r:embed="rId5">
            <a:alphaModFix amt="40000"/>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3175" y="4534458"/>
            <a:ext cx="12192000" cy="2323704"/>
          </a:xfrm>
          <a:prstGeom prst="rect">
            <a:avLst/>
          </a:prstGeom>
        </p:spPr>
      </p:pic>
      <p:sp>
        <p:nvSpPr>
          <p:cNvPr id="4" name="矩形 3"/>
          <p:cNvSpPr/>
          <p:nvPr userDrawn="1"/>
        </p:nvSpPr>
        <p:spPr>
          <a:xfrm>
            <a:off x="0" y="1835150"/>
            <a:ext cx="12192000" cy="2386965"/>
          </a:xfrm>
          <a:prstGeom prst="rect">
            <a:avLst/>
          </a:prstGeom>
          <a:solidFill>
            <a:srgbClr val="A83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custDataLst>
              <p:tags r:id="rId7"/>
            </p:custDataLst>
          </p:nvPr>
        </p:nvSpPr>
        <p:spPr>
          <a:xfrm>
            <a:off x="987425" y="2339340"/>
            <a:ext cx="10210165" cy="1377950"/>
          </a:xfrm>
        </p:spPr>
        <p:txBody>
          <a:bodyPr lIns="90000" tIns="46800" rIns="90000" bIns="46800" anchor="b" anchorCtr="0">
            <a:normAutofit/>
          </a:bodyPr>
          <a:lstStyle>
            <a:lvl1pPr algn="ctr">
              <a:defRPr sz="6000" u="none" strike="noStrike" kern="1200" cap="none" spc="300" normalizeH="0">
                <a:solidFill>
                  <a:schemeClr val="bg1"/>
                </a:solidFill>
                <a:uFillTx/>
                <a:latin typeface="Times New Roman" panose="02020503050405090304" charset="0"/>
                <a:ea typeface="方正粗金陵简体" panose="02000000000000000000" charset="-122"/>
              </a:defRPr>
            </a:lvl1pPr>
          </a:lstStyle>
          <a:p>
            <a:r>
              <a:rPr lang="zh-CN" altLang="en-US" dirty="0"/>
              <a:t>单击此处编辑母版标题样式</a:t>
            </a:r>
            <a:endParaRPr lang="zh-CN" altLang="en-US" dirty="0"/>
          </a:p>
        </p:txBody>
      </p:sp>
      <p:grpSp>
        <p:nvGrpSpPr>
          <p:cNvPr id="5" name="组合 4"/>
          <p:cNvGrpSpPr/>
          <p:nvPr userDrawn="1"/>
        </p:nvGrpSpPr>
        <p:grpSpPr>
          <a:xfrm>
            <a:off x="4780280" y="659130"/>
            <a:ext cx="3037205" cy="930275"/>
            <a:chOff x="4954881" y="1942452"/>
            <a:chExt cx="6214687" cy="1903328"/>
          </a:xfrm>
          <a:solidFill>
            <a:srgbClr val="A8302C"/>
          </a:solidFill>
        </p:grpSpPr>
        <p:grpSp>
          <p:nvGrpSpPr>
            <p:cNvPr id="19" name="íślïdé"/>
            <p:cNvGrpSpPr/>
            <p:nvPr/>
          </p:nvGrpSpPr>
          <p:grpSpPr>
            <a:xfrm>
              <a:off x="4954881" y="1942452"/>
              <a:ext cx="1901067" cy="1903328"/>
              <a:chOff x="1735138" y="2095500"/>
              <a:chExt cx="2667000" cy="2670175"/>
            </a:xfrm>
            <a:grpFill/>
          </p:grpSpPr>
          <p:sp>
            <p:nvSpPr>
              <p:cNvPr id="2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p>
          </p:txBody>
        </p:sp>
        <p:grpSp>
          <p:nvGrpSpPr>
            <p:cNvPr id="21" name="í$ļîdé"/>
            <p:cNvGrpSpPr/>
            <p:nvPr/>
          </p:nvGrpSpPr>
          <p:grpSpPr>
            <a:xfrm>
              <a:off x="7354984" y="2180085"/>
              <a:ext cx="3612032" cy="965243"/>
              <a:chOff x="5102226" y="2428875"/>
              <a:chExt cx="5067300" cy="1354138"/>
            </a:xfrm>
            <a:grpFill/>
          </p:grpSpPr>
          <p:sp>
            <p:nvSpPr>
              <p:cNvPr id="2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3" name="副标题 2"/>
          <p:cNvSpPr>
            <a:spLocks noGrp="1"/>
          </p:cNvSpPr>
          <p:nvPr>
            <p:ph type="subTitle" idx="1"/>
            <p:custDataLst>
              <p:tags r:id="rId8"/>
            </p:custDataLst>
          </p:nvPr>
        </p:nvSpPr>
        <p:spPr>
          <a:xfrm>
            <a:off x="2306955" y="4375785"/>
            <a:ext cx="7578090" cy="669925"/>
          </a:xfrm>
        </p:spPr>
        <p:txBody>
          <a:bodyPr lIns="90000" tIns="46800" rIns="90000" bIns="46800">
            <a:normAutofit/>
          </a:bodyPr>
          <a:lstStyle>
            <a:lvl1pPr marL="0" indent="0" algn="ctr">
              <a:lnSpc>
                <a:spcPct val="110000"/>
              </a:lnSpc>
              <a:buNone/>
              <a:defRPr sz="2400" u="none" strike="noStrike" kern="1200" cap="none" spc="200" normalizeH="0">
                <a:solidFill>
                  <a:schemeClr val="tx1">
                    <a:lumMod val="65000"/>
                    <a:lumOff val="35000"/>
                  </a:schemeClr>
                </a:solidFill>
                <a:uFillTx/>
                <a:latin typeface="Times New Roman" panose="02020503050405090304" charset="0"/>
                <a:ea typeface="方正粗金陵简体" panose="02000000000000000000"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a:xfrm>
            <a:off x="0" y="6559550"/>
            <a:ext cx="12204700" cy="298450"/>
          </a:xfrm>
          <a:prstGeom prst="rect">
            <a:avLst/>
          </a:prstGeom>
          <a:solidFill>
            <a:srgbClr val="979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3179445" y="6590665"/>
            <a:ext cx="5956935" cy="235585"/>
          </a:xfrm>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custDataLst>
              <p:tags r:id="rId5"/>
            </p:custDataLst>
          </p:nvPr>
        </p:nvSpPr>
        <p:spPr>
          <a:xfrm>
            <a:off x="9379250" y="6541095"/>
            <a:ext cx="2700000" cy="316800"/>
          </a:xfrm>
        </p:spPr>
        <p:txBody>
          <a:bodyPr/>
          <a:lstStyle>
            <a:lvl1pPr>
              <a:defRPr>
                <a:solidFill>
                  <a:schemeClr val="bg1"/>
                </a:solidFill>
              </a:defRPr>
            </a:lvl1pPr>
          </a:lstStyle>
          <a:p>
            <a:fld id="{49AE70B2-8BF9-45C0-BB95-33D1B9D3A854}" type="slidenum">
              <a:rPr lang="zh-CN" altLang="en-US" smtClean="0"/>
            </a:fld>
            <a:endParaRPr lang="zh-CN" altLang="en-US"/>
          </a:p>
        </p:txBody>
      </p:sp>
      <p:sp>
        <p:nvSpPr>
          <p:cNvPr id="8" name="矩形 7"/>
          <p:cNvSpPr/>
          <p:nvPr userDrawn="1"/>
        </p:nvSpPr>
        <p:spPr>
          <a:xfrm>
            <a:off x="-3175" y="0"/>
            <a:ext cx="12192000" cy="662940"/>
          </a:xfrm>
          <a:prstGeom prst="rect">
            <a:avLst/>
          </a:prstGeom>
          <a:solidFill>
            <a:srgbClr val="A83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6"/>
            </p:custDataLst>
          </p:nvPr>
        </p:nvSpPr>
        <p:spPr>
          <a:xfrm>
            <a:off x="114300" y="0"/>
            <a:ext cx="6491605" cy="705485"/>
          </a:xfrm>
        </p:spPr>
        <p:txBody>
          <a:bodyPr vert="horz" lIns="90000" tIns="46800" rIns="90000" bIns="46800" rtlCol="0" anchor="ctr" anchorCtr="0">
            <a:normAutofit/>
          </a:bodyPr>
          <a:lstStyle>
            <a:lvl1pPr>
              <a:defRPr sz="2400" u="none" strike="noStrike" kern="1200" cap="none" spc="300" normalizeH="0">
                <a:solidFill>
                  <a:schemeClr val="bg1"/>
                </a:solidFill>
                <a:uFillTx/>
                <a:latin typeface="Times New Roman" panose="02020503050405090304" charset="0"/>
                <a:ea typeface="方正粗金陵简体" panose="02000000000000000000" charset="-122"/>
              </a:defRPr>
            </a:lvl1pPr>
          </a:lstStyle>
          <a:p>
            <a:pPr lvl="0"/>
            <a:r>
              <a:rPr lang="zh-CN" altLang="en-US"/>
              <a:t>单击此处编辑母版标题样式</a:t>
            </a:r>
            <a:endParaRPr lang="zh-CN" alt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half.sourceforge.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image" Target="../media/image11.png"/><Relationship Id="rId1" Type="http://schemas.openxmlformats.org/officeDocument/2006/relationships/tags" Target="../tags/tag6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1.xml"/><Relationship Id="rId2" Type="http://schemas.openxmlformats.org/officeDocument/2006/relationships/image" Target="../media/image12.png"/><Relationship Id="rId1" Type="http://schemas.openxmlformats.org/officeDocument/2006/relationships/tags" Target="../tags/tag70.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image" Target="../media/image13.png"/><Relationship Id="rId1" Type="http://schemas.openxmlformats.org/officeDocument/2006/relationships/tags" Target="../tags/tag7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en.cppreference.com/w/cpp/language/operator_precedence"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229870" y="2213610"/>
            <a:ext cx="11851640" cy="1539875"/>
          </a:xfrm>
        </p:spPr>
        <p:txBody>
          <a:bodyPr>
            <a:normAutofit fontScale="90000"/>
          </a:bodyPr>
          <a:lstStyle/>
          <a:p>
            <a:pPr>
              <a:lnSpc>
                <a:spcPct val="130000"/>
              </a:lnSpc>
            </a:pPr>
            <a:r>
              <a:rPr lang="zh-CN" altLang="zh-CN" sz="4400" dirty="0"/>
              <a:t>Object Oriented Programming</a:t>
            </a:r>
            <a:r>
              <a:rPr lang="en-US" altLang="zh-CN" sz="4400" dirty="0"/>
              <a:t>—C++</a:t>
            </a:r>
            <a:br>
              <a:rPr lang="zh-CN" altLang="zh-CN" sz="4800" dirty="0"/>
            </a:br>
            <a:r>
              <a:rPr lang="en-US" altLang="zh-CN" sz="4400" dirty="0">
                <a:sym typeface="+mn-ea"/>
              </a:rPr>
              <a:t>Lecture2 Types, Initialization and Reference</a:t>
            </a:r>
            <a:endParaRPr lang="en-US" altLang="zh-CN" sz="4400" dirty="0">
              <a:sym typeface="+mn-ea"/>
            </a:endParaRPr>
          </a:p>
        </p:txBody>
      </p:sp>
      <p:sp>
        <p:nvSpPr>
          <p:cNvPr id="3" name="副标题 2"/>
          <p:cNvSpPr>
            <a:spLocks noGrp="1"/>
          </p:cNvSpPr>
          <p:nvPr>
            <p:ph type="subTitle" idx="1"/>
            <p:custDataLst>
              <p:tags r:id="rId2"/>
            </p:custDataLst>
          </p:nvPr>
        </p:nvSpPr>
        <p:spPr>
          <a:xfrm>
            <a:off x="2366645" y="4375785"/>
            <a:ext cx="7578090" cy="2009775"/>
          </a:xfrm>
        </p:spPr>
        <p:txBody>
          <a:bodyPr>
            <a:normAutofit lnSpcReduction="10000"/>
          </a:bodyPr>
          <a:lstStyle/>
          <a:p>
            <a:r>
              <a:rPr lang="en-US" altLang="zh-CN" dirty="0" err="1"/>
              <a:t>Qijun</a:t>
            </a:r>
            <a:r>
              <a:rPr lang="en-US" altLang="zh-CN" dirty="0"/>
              <a:t> Zhao</a:t>
            </a:r>
            <a:endParaRPr lang="en-US" altLang="zh-CN" dirty="0"/>
          </a:p>
          <a:p>
            <a:r>
              <a:rPr lang="en-US" altLang="zh-CN" dirty="0"/>
              <a:t>College of Computer Science</a:t>
            </a:r>
            <a:endParaRPr lang="en-US" altLang="zh-CN" dirty="0"/>
          </a:p>
          <a:p>
            <a:r>
              <a:rPr lang="en-US" altLang="zh-CN" dirty="0"/>
              <a:t>Sichuan University</a:t>
            </a:r>
            <a:endParaRPr lang="en-US" altLang="zh-CN" dirty="0"/>
          </a:p>
          <a:p>
            <a:r>
              <a:rPr lang="en-US" altLang="zh-CN" dirty="0"/>
              <a:t>Spring 2025</a:t>
            </a:r>
            <a:endParaRPr lang="en-US" altLang="zh-CN"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4" y="172910"/>
            <a:ext cx="3549787" cy="415983"/>
          </a:xfrm>
          <a:prstGeom prst="rect">
            <a:avLst/>
          </a:prstGeom>
        </p:spPr>
        <p:txBody>
          <a:bodyPr vert="horz" wrap="square" lIns="0" tIns="25499" rIns="0" bIns="0" rtlCol="0" anchor="ctr" anchorCtr="0">
            <a:spAutoFit/>
          </a:bodyPr>
          <a:lstStyle/>
          <a:p>
            <a:pPr marL="26670">
              <a:spcBef>
                <a:spcPts val="200"/>
              </a:spcBef>
            </a:pPr>
            <a:r>
              <a:rPr sz="2535" spc="-116" dirty="0">
                <a:solidFill>
                  <a:srgbClr val="FAFAFA"/>
                </a:solidFill>
              </a:rPr>
              <a:t>Other</a:t>
            </a:r>
            <a:r>
              <a:rPr sz="2535" spc="127" dirty="0">
                <a:solidFill>
                  <a:srgbClr val="FAFAFA"/>
                </a:solidFill>
              </a:rPr>
              <a:t> </a:t>
            </a:r>
            <a:r>
              <a:rPr sz="2535" spc="-116" dirty="0">
                <a:solidFill>
                  <a:srgbClr val="FAFAFA"/>
                </a:solidFill>
              </a:rPr>
              <a:t>Arithmetic</a:t>
            </a:r>
            <a:r>
              <a:rPr sz="2535" spc="137" dirty="0">
                <a:solidFill>
                  <a:srgbClr val="FAFAFA"/>
                </a:solidFill>
              </a:rPr>
              <a:t> </a:t>
            </a:r>
            <a:r>
              <a:rPr sz="2535" spc="-148" dirty="0">
                <a:solidFill>
                  <a:srgbClr val="FAFAFA"/>
                </a:solidFill>
              </a:rPr>
              <a:t>Types</a:t>
            </a:r>
            <a:endParaRPr sz="2535" dirty="0"/>
          </a:p>
        </p:txBody>
      </p:sp>
      <p:sp>
        <p:nvSpPr>
          <p:cNvPr id="3" name="object 3"/>
          <p:cNvSpPr txBox="1"/>
          <p:nvPr/>
        </p:nvSpPr>
        <p:spPr>
          <a:xfrm>
            <a:off x="948473" y="1381448"/>
            <a:ext cx="2724411" cy="382183"/>
          </a:xfrm>
          <a:prstGeom prst="rect">
            <a:avLst/>
          </a:prstGeom>
        </p:spPr>
        <p:txBody>
          <a:bodyPr vert="horz" wrap="square" lIns="0" tIns="24157" rIns="0" bIns="0" rtlCol="0">
            <a:spAutoFit/>
          </a:bodyPr>
          <a:lstStyle/>
          <a:p>
            <a:pPr marL="400050" indent="-374650">
              <a:spcBef>
                <a:spcPts val="190"/>
              </a:spcBef>
              <a:buFont typeface="Lucida Sans Unicode" panose="020B0602030504020204"/>
              <a:buChar char="•"/>
              <a:tabLst>
                <a:tab pos="400685" algn="l"/>
              </a:tabLst>
            </a:pPr>
            <a:r>
              <a:rPr sz="2325" spc="85" dirty="0">
                <a:solidFill>
                  <a:srgbClr val="22373B"/>
                </a:solidFill>
                <a:latin typeface="Tahoma" panose="020B0604030504040204"/>
                <a:cs typeface="Tahoma" panose="020B0604030504040204"/>
              </a:rPr>
              <a:t>C++</a:t>
            </a:r>
            <a:r>
              <a:rPr sz="2325" spc="-11"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also</a:t>
            </a:r>
            <a:r>
              <a:rPr sz="2325" spc="11"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provides</a:t>
            </a:r>
            <a:endParaRPr sz="2325">
              <a:latin typeface="Tahoma" panose="020B0604030504040204"/>
              <a:cs typeface="Tahoma" panose="020B0604030504040204"/>
            </a:endParaRPr>
          </a:p>
        </p:txBody>
      </p:sp>
      <p:sp>
        <p:nvSpPr>
          <p:cNvPr id="4" name="object 4"/>
          <p:cNvSpPr txBox="1"/>
          <p:nvPr/>
        </p:nvSpPr>
        <p:spPr>
          <a:xfrm>
            <a:off x="3742456" y="1439323"/>
            <a:ext cx="1852063" cy="320601"/>
          </a:xfrm>
          <a:prstGeom prst="rect">
            <a:avLst/>
          </a:prstGeom>
          <a:solidFill>
            <a:srgbClr val="EDEDED"/>
          </a:solidFill>
        </p:spPr>
        <p:txBody>
          <a:bodyPr vert="horz" wrap="square" lIns="0" tIns="0" rIns="0" bIns="0" rtlCol="0">
            <a:spAutoFit/>
          </a:bodyPr>
          <a:lstStyle/>
          <a:p>
            <a:pPr marL="79375">
              <a:lnSpc>
                <a:spcPts val="2525"/>
              </a:lnSpc>
            </a:pPr>
            <a:r>
              <a:rPr sz="2325" b="1" spc="159" dirty="0">
                <a:solidFill>
                  <a:srgbClr val="22373B"/>
                </a:solidFill>
                <a:latin typeface="Calibri" panose="020F0502020204030204"/>
                <a:cs typeface="Calibri" panose="020F0502020204030204"/>
              </a:rPr>
              <a:t>long</a:t>
            </a:r>
            <a:r>
              <a:rPr sz="2325" b="1" spc="581" dirty="0">
                <a:solidFill>
                  <a:srgbClr val="22373B"/>
                </a:solidFill>
                <a:latin typeface="Calibri" panose="020F0502020204030204"/>
                <a:cs typeface="Calibri" panose="020F0502020204030204"/>
              </a:rPr>
              <a:t> </a:t>
            </a:r>
            <a:r>
              <a:rPr sz="2325" b="1" spc="85" dirty="0">
                <a:solidFill>
                  <a:srgbClr val="22373B"/>
                </a:solidFill>
                <a:latin typeface="Calibri" panose="020F0502020204030204"/>
                <a:cs typeface="Calibri" panose="020F0502020204030204"/>
              </a:rPr>
              <a:t>double</a:t>
            </a:r>
            <a:endParaRPr sz="2325">
              <a:latin typeface="Calibri" panose="020F0502020204030204"/>
              <a:cs typeface="Calibri" panose="020F0502020204030204"/>
            </a:endParaRPr>
          </a:p>
        </p:txBody>
      </p:sp>
      <p:sp>
        <p:nvSpPr>
          <p:cNvPr id="5" name="object 5"/>
          <p:cNvSpPr txBox="1"/>
          <p:nvPr/>
        </p:nvSpPr>
        <p:spPr>
          <a:xfrm>
            <a:off x="5664684" y="1381447"/>
            <a:ext cx="4537553" cy="382183"/>
          </a:xfrm>
          <a:prstGeom prst="rect">
            <a:avLst/>
          </a:prstGeom>
        </p:spPr>
        <p:txBody>
          <a:bodyPr vert="horz" wrap="square" lIns="0" tIns="24157" rIns="0" bIns="0" rtlCol="0">
            <a:spAutoFit/>
          </a:bodyPr>
          <a:lstStyle/>
          <a:p>
            <a:pPr marL="26670">
              <a:spcBef>
                <a:spcPts val="190"/>
              </a:spcBef>
            </a:pPr>
            <a:r>
              <a:rPr sz="2325" spc="-74" dirty="0">
                <a:solidFill>
                  <a:srgbClr val="22373B"/>
                </a:solidFill>
                <a:latin typeface="Tahoma" panose="020B0604030504040204"/>
                <a:cs typeface="Tahoma" panose="020B0604030504040204"/>
              </a:rPr>
              <a:t>(no</a:t>
            </a:r>
            <a:r>
              <a:rPr sz="2325" spc="11"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IEEE-754)</a:t>
            </a:r>
            <a:r>
              <a:rPr sz="2325" spc="21"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of</a:t>
            </a:r>
            <a:r>
              <a:rPr sz="2325" spc="21"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size</a:t>
            </a:r>
            <a:r>
              <a:rPr sz="2325" spc="11" dirty="0">
                <a:solidFill>
                  <a:srgbClr val="22373B"/>
                </a:solidFill>
                <a:latin typeface="Tahoma" panose="020B0604030504040204"/>
                <a:cs typeface="Tahoma" panose="020B0604030504040204"/>
              </a:rPr>
              <a:t> </a:t>
            </a:r>
            <a:r>
              <a:rPr sz="2325" spc="-11" dirty="0">
                <a:solidFill>
                  <a:srgbClr val="22373B"/>
                </a:solidFill>
                <a:latin typeface="Tahoma" panose="020B0604030504040204"/>
                <a:cs typeface="Tahoma" panose="020B0604030504040204"/>
              </a:rPr>
              <a:t>8/12/16</a:t>
            </a:r>
            <a:r>
              <a:rPr sz="2325" spc="32"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bytes</a:t>
            </a:r>
            <a:endParaRPr sz="2325">
              <a:latin typeface="Tahoma" panose="020B0604030504040204"/>
              <a:cs typeface="Tahoma" panose="020B0604030504040204"/>
            </a:endParaRPr>
          </a:p>
        </p:txBody>
      </p:sp>
      <p:sp>
        <p:nvSpPr>
          <p:cNvPr id="6" name="object 6"/>
          <p:cNvSpPr txBox="1"/>
          <p:nvPr/>
        </p:nvSpPr>
        <p:spPr>
          <a:xfrm>
            <a:off x="1322644" y="1799671"/>
            <a:ext cx="4161773" cy="382183"/>
          </a:xfrm>
          <a:prstGeom prst="rect">
            <a:avLst/>
          </a:prstGeom>
        </p:spPr>
        <p:txBody>
          <a:bodyPr vert="horz" wrap="square" lIns="0" tIns="24157" rIns="0" bIns="0" rtlCol="0">
            <a:spAutoFit/>
          </a:bodyPr>
          <a:lstStyle/>
          <a:p>
            <a:pPr marL="26670">
              <a:spcBef>
                <a:spcPts val="190"/>
              </a:spcBef>
            </a:pPr>
            <a:r>
              <a:rPr sz="2325" spc="-106" dirty="0">
                <a:solidFill>
                  <a:srgbClr val="22373B"/>
                </a:solidFill>
                <a:latin typeface="Tahoma" panose="020B0604030504040204"/>
                <a:cs typeface="Tahoma" panose="020B0604030504040204"/>
              </a:rPr>
              <a:t>depending</a:t>
            </a:r>
            <a:r>
              <a:rPr sz="2325" spc="-11"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on</a:t>
            </a:r>
            <a:r>
              <a:rPr sz="2325" spc="-11"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11"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implementation</a:t>
            </a:r>
            <a:endParaRPr sz="2325">
              <a:latin typeface="Tahoma" panose="020B0604030504040204"/>
              <a:cs typeface="Tahoma" panose="020B0604030504040204"/>
            </a:endParaRPr>
          </a:p>
        </p:txBody>
      </p:sp>
      <p:grpSp>
        <p:nvGrpSpPr>
          <p:cNvPr id="7" name="object 7"/>
          <p:cNvGrpSpPr/>
          <p:nvPr/>
        </p:nvGrpSpPr>
        <p:grpSpPr>
          <a:xfrm>
            <a:off x="10255382" y="3079066"/>
            <a:ext cx="848191" cy="358334"/>
            <a:chOff x="4850904" y="1456854"/>
            <a:chExt cx="401320" cy="169545"/>
          </a:xfrm>
        </p:grpSpPr>
        <p:sp>
          <p:nvSpPr>
            <p:cNvPr id="8" name="object 8"/>
            <p:cNvSpPr/>
            <p:nvPr/>
          </p:nvSpPr>
          <p:spPr>
            <a:xfrm>
              <a:off x="4850904" y="1456854"/>
              <a:ext cx="401320" cy="169545"/>
            </a:xfrm>
            <a:custGeom>
              <a:avLst/>
              <a:gdLst/>
              <a:ahLst/>
              <a:cxnLst/>
              <a:rect l="l" t="t" r="r" b="b"/>
              <a:pathLst>
                <a:path w="401320" h="169544">
                  <a:moveTo>
                    <a:pt x="401140" y="0"/>
                  </a:moveTo>
                  <a:lnTo>
                    <a:pt x="0" y="0"/>
                  </a:lnTo>
                  <a:lnTo>
                    <a:pt x="0" y="169545"/>
                  </a:lnTo>
                  <a:lnTo>
                    <a:pt x="401140" y="169545"/>
                  </a:lnTo>
                  <a:lnTo>
                    <a:pt x="401140" y="0"/>
                  </a:lnTo>
                  <a:close/>
                </a:path>
              </a:pathLst>
            </a:custGeom>
            <a:solidFill>
              <a:srgbClr val="EDEDED"/>
            </a:solidFill>
          </p:spPr>
          <p:txBody>
            <a:bodyPr wrap="square" lIns="0" tIns="0" rIns="0" bIns="0" rtlCol="0"/>
            <a:lstStyle/>
            <a:p>
              <a:endParaRPr sz="3805"/>
            </a:p>
          </p:txBody>
        </p:sp>
        <p:sp>
          <p:nvSpPr>
            <p:cNvPr id="9" name="object 9"/>
            <p:cNvSpPr/>
            <p:nvPr/>
          </p:nvSpPr>
          <p:spPr>
            <a:xfrm>
              <a:off x="4896040" y="1560601"/>
              <a:ext cx="79375" cy="0"/>
            </a:xfrm>
            <a:custGeom>
              <a:avLst/>
              <a:gdLst/>
              <a:ahLst/>
              <a:cxnLst/>
              <a:rect l="l" t="t" r="r" b="b"/>
              <a:pathLst>
                <a:path w="79375">
                  <a:moveTo>
                    <a:pt x="0" y="0"/>
                  </a:moveTo>
                  <a:lnTo>
                    <a:pt x="35864" y="0"/>
                  </a:lnTo>
                </a:path>
                <a:path w="79375">
                  <a:moveTo>
                    <a:pt x="43040" y="0"/>
                  </a:moveTo>
                  <a:lnTo>
                    <a:pt x="78905" y="0"/>
                  </a:lnTo>
                </a:path>
              </a:pathLst>
            </a:custGeom>
            <a:ln w="5054">
              <a:solidFill>
                <a:srgbClr val="22373B"/>
              </a:solidFill>
            </a:ln>
          </p:spPr>
          <p:txBody>
            <a:bodyPr wrap="square" lIns="0" tIns="0" rIns="0" bIns="0" rtlCol="0"/>
            <a:lstStyle/>
            <a:p>
              <a:endParaRPr sz="3805"/>
            </a:p>
          </p:txBody>
        </p:sp>
      </p:grpSp>
      <p:sp>
        <p:nvSpPr>
          <p:cNvPr id="10" name="object 10"/>
          <p:cNvSpPr txBox="1"/>
          <p:nvPr/>
        </p:nvSpPr>
        <p:spPr>
          <a:xfrm>
            <a:off x="10490702" y="3036163"/>
            <a:ext cx="708615" cy="318457"/>
          </a:xfrm>
          <a:prstGeom prst="rect">
            <a:avLst/>
          </a:prstGeom>
        </p:spPr>
        <p:txBody>
          <a:bodyPr vert="horz" wrap="square" lIns="0" tIns="25499" rIns="0" bIns="0" rtlCol="0">
            <a:spAutoFit/>
          </a:bodyPr>
          <a:lstStyle/>
          <a:p>
            <a:pPr marL="26670">
              <a:spcBef>
                <a:spcPts val="200"/>
              </a:spcBef>
            </a:pPr>
            <a:r>
              <a:rPr sz="1900" spc="116" dirty="0">
                <a:solidFill>
                  <a:srgbClr val="22373B"/>
                </a:solidFill>
                <a:latin typeface="Calibri" panose="020F0502020204030204"/>
                <a:cs typeface="Calibri" panose="020F0502020204030204"/>
              </a:rPr>
              <a:t>fp16</a:t>
            </a:r>
            <a:r>
              <a:rPr sz="1900" spc="42" dirty="0">
                <a:solidFill>
                  <a:srgbClr val="22373B"/>
                </a:solidFill>
                <a:latin typeface="Calibri" panose="020F0502020204030204"/>
                <a:cs typeface="Calibri" panose="020F0502020204030204"/>
              </a:rPr>
              <a:t> </a:t>
            </a:r>
            <a:r>
              <a:rPr sz="1900" spc="11" dirty="0">
                <a:solidFill>
                  <a:srgbClr val="22373B"/>
                </a:solidFill>
                <a:latin typeface="Microsoft Sans Serif" panose="020B0604020202020204"/>
                <a:cs typeface="Microsoft Sans Serif" panose="020B0604020202020204"/>
              </a:rPr>
              <a:t>,</a:t>
            </a:r>
            <a:endParaRPr sz="1900">
              <a:latin typeface="Microsoft Sans Serif" panose="020B0604020202020204"/>
              <a:cs typeface="Microsoft Sans Serif" panose="020B0604020202020204"/>
            </a:endParaRPr>
          </a:p>
        </p:txBody>
      </p:sp>
      <p:sp>
        <p:nvSpPr>
          <p:cNvPr id="11" name="object 11"/>
          <p:cNvSpPr/>
          <p:nvPr/>
        </p:nvSpPr>
        <p:spPr>
          <a:xfrm>
            <a:off x="3690171" y="3464139"/>
            <a:ext cx="667011" cy="305993"/>
          </a:xfrm>
          <a:custGeom>
            <a:avLst/>
            <a:gdLst/>
            <a:ahLst/>
            <a:cxnLst/>
            <a:rect l="l" t="t" r="r" b="b"/>
            <a:pathLst>
              <a:path w="315594" h="144780">
                <a:moveTo>
                  <a:pt x="315048" y="0"/>
                </a:moveTo>
                <a:lnTo>
                  <a:pt x="0" y="0"/>
                </a:lnTo>
                <a:lnTo>
                  <a:pt x="0" y="144244"/>
                </a:lnTo>
                <a:lnTo>
                  <a:pt x="315048" y="144244"/>
                </a:lnTo>
                <a:lnTo>
                  <a:pt x="315048" y="0"/>
                </a:lnTo>
                <a:close/>
              </a:path>
            </a:pathLst>
          </a:custGeom>
          <a:solidFill>
            <a:srgbClr val="EDEDED"/>
          </a:solidFill>
        </p:spPr>
        <p:txBody>
          <a:bodyPr wrap="square" lIns="0" tIns="0" rIns="0" bIns="0" rtlCol="0"/>
          <a:lstStyle/>
          <a:p>
            <a:endParaRPr sz="3805"/>
          </a:p>
        </p:txBody>
      </p:sp>
      <p:sp>
        <p:nvSpPr>
          <p:cNvPr id="12" name="object 12"/>
          <p:cNvSpPr txBox="1"/>
          <p:nvPr/>
        </p:nvSpPr>
        <p:spPr>
          <a:xfrm>
            <a:off x="948479" y="2479721"/>
            <a:ext cx="9252261" cy="2107355"/>
          </a:xfrm>
          <a:prstGeom prst="rect">
            <a:avLst/>
          </a:prstGeom>
        </p:spPr>
        <p:txBody>
          <a:bodyPr vert="horz" wrap="square" lIns="0" tIns="136889" rIns="0" bIns="0" rtlCol="0">
            <a:spAutoFit/>
          </a:bodyPr>
          <a:lstStyle/>
          <a:p>
            <a:pPr marL="400050" indent="-374650">
              <a:spcBef>
                <a:spcPts val="1075"/>
              </a:spcBef>
              <a:buFont typeface="Lucida Sans Unicode" panose="020B0602030504020204"/>
              <a:buChar char="•"/>
              <a:tabLst>
                <a:tab pos="400685" algn="l"/>
              </a:tabLst>
            </a:pPr>
            <a:r>
              <a:rPr sz="2325" spc="-106" dirty="0">
                <a:solidFill>
                  <a:srgbClr val="22373B"/>
                </a:solidFill>
                <a:latin typeface="Tahoma" panose="020B0604030504040204"/>
                <a:cs typeface="Tahoma" panose="020B0604030504040204"/>
              </a:rPr>
              <a:t>Reduced</a:t>
            </a:r>
            <a:r>
              <a:rPr sz="2325" spc="3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precision</a:t>
            </a:r>
            <a:r>
              <a:rPr sz="2325" spc="42"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floating-point</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supports</a:t>
            </a:r>
            <a:r>
              <a:rPr sz="2325" spc="53"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before</a:t>
            </a:r>
            <a:r>
              <a:rPr sz="2325" spc="42" dirty="0">
                <a:solidFill>
                  <a:srgbClr val="22373B"/>
                </a:solidFill>
                <a:latin typeface="Tahoma" panose="020B0604030504040204"/>
                <a:cs typeface="Tahoma" panose="020B0604030504040204"/>
              </a:rPr>
              <a:t> </a:t>
            </a:r>
            <a:r>
              <a:rPr sz="2325" spc="-32" dirty="0">
                <a:solidFill>
                  <a:srgbClr val="008B73"/>
                </a:solidFill>
                <a:latin typeface="Tahoma" panose="020B0604030504040204"/>
                <a:cs typeface="Tahoma" panose="020B0604030504040204"/>
              </a:rPr>
              <a:t>C++23</a:t>
            </a:r>
            <a:r>
              <a:rPr sz="2325" spc="-32" dirty="0">
                <a:solidFill>
                  <a:srgbClr val="22373B"/>
                </a:solidFill>
                <a:latin typeface="Tahoma" panose="020B0604030504040204"/>
                <a:cs typeface="Tahoma" panose="020B0604030504040204"/>
              </a:rPr>
              <a:t>:</a:t>
            </a:r>
            <a:endParaRPr sz="2325" dirty="0">
              <a:latin typeface="Tahoma" panose="020B0604030504040204"/>
              <a:cs typeface="Tahoma" panose="020B0604030504040204"/>
            </a:endParaRPr>
          </a:p>
          <a:p>
            <a:pPr marL="986155" marR="10795" lvl="1" indent="-229235">
              <a:lnSpc>
                <a:spcPts val="3020"/>
              </a:lnSpc>
              <a:spcBef>
                <a:spcPts val="200"/>
              </a:spcBef>
              <a:buChar char="-"/>
              <a:tabLst>
                <a:tab pos="987425" algn="l"/>
              </a:tabLst>
            </a:pPr>
            <a:r>
              <a:rPr sz="1900" spc="-127" dirty="0">
                <a:solidFill>
                  <a:srgbClr val="22373B"/>
                </a:solidFill>
                <a:latin typeface="Microsoft Sans Serif" panose="020B0604020202020204"/>
                <a:cs typeface="Microsoft Sans Serif" panose="020B0604020202020204"/>
              </a:rPr>
              <a:t>Some</a:t>
            </a:r>
            <a:r>
              <a:rPr sz="1900" spc="137" dirty="0">
                <a:solidFill>
                  <a:srgbClr val="22373B"/>
                </a:solidFill>
                <a:latin typeface="Microsoft Sans Serif" panose="020B0604020202020204"/>
                <a:cs typeface="Microsoft Sans Serif" panose="020B0604020202020204"/>
              </a:rPr>
              <a:t> </a:t>
            </a:r>
            <a:r>
              <a:rPr sz="1900" spc="-74" dirty="0">
                <a:solidFill>
                  <a:srgbClr val="22373B"/>
                </a:solidFill>
                <a:latin typeface="Microsoft Sans Serif" panose="020B0604020202020204"/>
                <a:cs typeface="Microsoft Sans Serif" panose="020B0604020202020204"/>
              </a:rPr>
              <a:t>compilers</a:t>
            </a:r>
            <a:r>
              <a:rPr sz="1900" spc="137" dirty="0">
                <a:solidFill>
                  <a:srgbClr val="22373B"/>
                </a:solidFill>
                <a:latin typeface="Microsoft Sans Serif" panose="020B0604020202020204"/>
                <a:cs typeface="Microsoft Sans Serif" panose="020B0604020202020204"/>
              </a:rPr>
              <a:t> </a:t>
            </a:r>
            <a:r>
              <a:rPr sz="1900" spc="-63" dirty="0">
                <a:solidFill>
                  <a:srgbClr val="22373B"/>
                </a:solidFill>
                <a:latin typeface="Microsoft Sans Serif" panose="020B0604020202020204"/>
                <a:cs typeface="Microsoft Sans Serif" panose="020B0604020202020204"/>
              </a:rPr>
              <a:t>provide</a:t>
            </a:r>
            <a:r>
              <a:rPr sz="1900" spc="148" dirty="0">
                <a:solidFill>
                  <a:srgbClr val="22373B"/>
                </a:solidFill>
                <a:latin typeface="Microsoft Sans Serif" panose="020B0604020202020204"/>
                <a:cs typeface="Microsoft Sans Serif" panose="020B0604020202020204"/>
              </a:rPr>
              <a:t> </a:t>
            </a:r>
            <a:r>
              <a:rPr sz="1900" spc="-42" dirty="0">
                <a:solidFill>
                  <a:srgbClr val="22373B"/>
                </a:solidFill>
                <a:latin typeface="Microsoft Sans Serif" panose="020B0604020202020204"/>
                <a:cs typeface="Microsoft Sans Serif" panose="020B0604020202020204"/>
              </a:rPr>
              <a:t>support</a:t>
            </a:r>
            <a:r>
              <a:rPr sz="1900" spc="137" dirty="0">
                <a:solidFill>
                  <a:srgbClr val="22373B"/>
                </a:solidFill>
                <a:latin typeface="Microsoft Sans Serif" panose="020B0604020202020204"/>
                <a:cs typeface="Microsoft Sans Serif" panose="020B0604020202020204"/>
              </a:rPr>
              <a:t> </a:t>
            </a:r>
            <a:r>
              <a:rPr sz="1900" spc="-21" dirty="0">
                <a:solidFill>
                  <a:srgbClr val="22373B"/>
                </a:solidFill>
                <a:latin typeface="Microsoft Sans Serif" panose="020B0604020202020204"/>
                <a:cs typeface="Microsoft Sans Serif" panose="020B0604020202020204"/>
              </a:rPr>
              <a:t>for</a:t>
            </a:r>
            <a:r>
              <a:rPr sz="1900" spc="148" dirty="0">
                <a:solidFill>
                  <a:srgbClr val="22373B"/>
                </a:solidFill>
                <a:latin typeface="Microsoft Sans Serif" panose="020B0604020202020204"/>
                <a:cs typeface="Microsoft Sans Serif" panose="020B0604020202020204"/>
              </a:rPr>
              <a:t> </a:t>
            </a:r>
            <a:r>
              <a:rPr sz="1900" i="1" spc="-21" dirty="0">
                <a:solidFill>
                  <a:srgbClr val="22373B"/>
                </a:solidFill>
                <a:latin typeface="Arial" panose="020B0604020202090204"/>
                <a:cs typeface="Arial" panose="020B0604020202090204"/>
              </a:rPr>
              <a:t>half</a:t>
            </a:r>
            <a:r>
              <a:rPr sz="1900" i="1" spc="32" dirty="0">
                <a:solidFill>
                  <a:srgbClr val="22373B"/>
                </a:solidFill>
                <a:latin typeface="Arial" panose="020B0604020202090204"/>
                <a:cs typeface="Arial" panose="020B0604020202090204"/>
              </a:rPr>
              <a:t> </a:t>
            </a:r>
            <a:r>
              <a:rPr sz="1900" spc="11" dirty="0">
                <a:solidFill>
                  <a:srgbClr val="22373B"/>
                </a:solidFill>
                <a:latin typeface="Microsoft Sans Serif" panose="020B0604020202020204"/>
                <a:cs typeface="Microsoft Sans Serif" panose="020B0604020202020204"/>
              </a:rPr>
              <a:t>(16-bit</a:t>
            </a:r>
            <a:r>
              <a:rPr sz="1900" spc="137" dirty="0">
                <a:solidFill>
                  <a:srgbClr val="22373B"/>
                </a:solidFill>
                <a:latin typeface="Microsoft Sans Serif" panose="020B0604020202020204"/>
                <a:cs typeface="Microsoft Sans Serif" panose="020B0604020202020204"/>
              </a:rPr>
              <a:t> </a:t>
            </a:r>
            <a:r>
              <a:rPr sz="1900" spc="11" dirty="0">
                <a:solidFill>
                  <a:srgbClr val="22373B"/>
                </a:solidFill>
                <a:latin typeface="Microsoft Sans Serif" panose="020B0604020202020204"/>
                <a:cs typeface="Microsoft Sans Serif" panose="020B0604020202020204"/>
              </a:rPr>
              <a:t>floating-point)</a:t>
            </a:r>
            <a:r>
              <a:rPr sz="1900" spc="148" dirty="0">
                <a:solidFill>
                  <a:srgbClr val="22373B"/>
                </a:solidFill>
                <a:latin typeface="Microsoft Sans Serif" panose="020B0604020202020204"/>
                <a:cs typeface="Microsoft Sans Serif" panose="020B0604020202020204"/>
              </a:rPr>
              <a:t> </a:t>
            </a:r>
            <a:r>
              <a:rPr sz="1900" spc="-85" dirty="0">
                <a:solidFill>
                  <a:srgbClr val="22373B"/>
                </a:solidFill>
                <a:latin typeface="Microsoft Sans Serif" panose="020B0604020202020204"/>
                <a:cs typeface="Microsoft Sans Serif" panose="020B0604020202020204"/>
              </a:rPr>
              <a:t>(GCC</a:t>
            </a:r>
            <a:r>
              <a:rPr sz="1900" spc="137" dirty="0">
                <a:solidFill>
                  <a:srgbClr val="22373B"/>
                </a:solidFill>
                <a:latin typeface="Microsoft Sans Serif" panose="020B0604020202020204"/>
                <a:cs typeface="Microsoft Sans Serif" panose="020B0604020202020204"/>
              </a:rPr>
              <a:t> </a:t>
            </a:r>
            <a:r>
              <a:rPr sz="1900" spc="-21" dirty="0">
                <a:solidFill>
                  <a:srgbClr val="22373B"/>
                </a:solidFill>
                <a:latin typeface="Microsoft Sans Serif" panose="020B0604020202020204"/>
                <a:cs typeface="Microsoft Sans Serif" panose="020B0604020202020204"/>
              </a:rPr>
              <a:t>for</a:t>
            </a:r>
            <a:r>
              <a:rPr sz="1900" spc="148" dirty="0">
                <a:solidFill>
                  <a:srgbClr val="22373B"/>
                </a:solidFill>
                <a:latin typeface="Microsoft Sans Serif" panose="020B0604020202020204"/>
                <a:cs typeface="Microsoft Sans Serif" panose="020B0604020202020204"/>
              </a:rPr>
              <a:t> </a:t>
            </a:r>
            <a:r>
              <a:rPr sz="1900" spc="11" dirty="0">
                <a:solidFill>
                  <a:srgbClr val="22373B"/>
                </a:solidFill>
                <a:latin typeface="Microsoft Sans Serif" panose="020B0604020202020204"/>
                <a:cs typeface="Microsoft Sans Serif" panose="020B0604020202020204"/>
              </a:rPr>
              <a:t>ARM: </a:t>
            </a:r>
            <a:r>
              <a:rPr sz="1900" spc="-476" dirty="0">
                <a:solidFill>
                  <a:srgbClr val="22373B"/>
                </a:solidFill>
                <a:latin typeface="Microsoft Sans Serif" panose="020B0604020202020204"/>
                <a:cs typeface="Microsoft Sans Serif" panose="020B0604020202020204"/>
              </a:rPr>
              <a:t> </a:t>
            </a:r>
            <a:r>
              <a:rPr sz="1900" spc="-21" dirty="0">
                <a:solidFill>
                  <a:srgbClr val="22373B"/>
                </a:solidFill>
                <a:latin typeface="Microsoft Sans Serif" panose="020B0604020202020204"/>
                <a:cs typeface="Microsoft Sans Serif" panose="020B0604020202020204"/>
              </a:rPr>
              <a:t>LLVM</a:t>
            </a:r>
            <a:r>
              <a:rPr sz="1900" spc="127" dirty="0">
                <a:solidFill>
                  <a:srgbClr val="22373B"/>
                </a:solidFill>
                <a:latin typeface="Microsoft Sans Serif" panose="020B0604020202020204"/>
                <a:cs typeface="Microsoft Sans Serif" panose="020B0604020202020204"/>
              </a:rPr>
              <a:t> </a:t>
            </a:r>
            <a:r>
              <a:rPr sz="1900" spc="-42" dirty="0">
                <a:solidFill>
                  <a:srgbClr val="22373B"/>
                </a:solidFill>
                <a:latin typeface="Microsoft Sans Serif" panose="020B0604020202020204"/>
                <a:cs typeface="Microsoft Sans Serif" panose="020B0604020202020204"/>
              </a:rPr>
              <a:t>compiler:</a:t>
            </a:r>
            <a:r>
              <a:rPr sz="1900" spc="74" dirty="0">
                <a:solidFill>
                  <a:srgbClr val="22373B"/>
                </a:solidFill>
                <a:latin typeface="Microsoft Sans Serif" panose="020B0604020202020204"/>
                <a:cs typeface="Microsoft Sans Serif" panose="020B0604020202020204"/>
              </a:rPr>
              <a:t> </a:t>
            </a:r>
            <a:r>
              <a:rPr sz="1900" spc="254" dirty="0">
                <a:solidFill>
                  <a:srgbClr val="22373B"/>
                </a:solidFill>
                <a:latin typeface="Calibri" panose="020F0502020204030204"/>
                <a:cs typeface="Calibri" panose="020F0502020204030204"/>
              </a:rPr>
              <a:t>half</a:t>
            </a:r>
            <a:r>
              <a:rPr sz="1900" spc="201" dirty="0">
                <a:solidFill>
                  <a:srgbClr val="22373B"/>
                </a:solidFill>
                <a:latin typeface="Calibri" panose="020F0502020204030204"/>
                <a:cs typeface="Calibri" panose="020F0502020204030204"/>
              </a:rPr>
              <a:t> </a:t>
            </a:r>
            <a:r>
              <a:rPr sz="1900" spc="116" dirty="0">
                <a:solidFill>
                  <a:srgbClr val="22373B"/>
                </a:solidFill>
                <a:latin typeface="Microsoft Sans Serif" panose="020B0604020202020204"/>
                <a:cs typeface="Microsoft Sans Serif" panose="020B0604020202020204"/>
              </a:rPr>
              <a:t>)</a:t>
            </a:r>
            <a:endParaRPr sz="1900" dirty="0">
              <a:latin typeface="Microsoft Sans Serif" panose="020B0604020202020204"/>
              <a:cs typeface="Microsoft Sans Serif" panose="020B0604020202020204"/>
            </a:endParaRPr>
          </a:p>
          <a:p>
            <a:pPr marL="986155" lvl="1" indent="-231140">
              <a:spcBef>
                <a:spcPts val="795"/>
              </a:spcBef>
              <a:buChar char="-"/>
              <a:tabLst>
                <a:tab pos="987425" algn="l"/>
              </a:tabLst>
            </a:pPr>
            <a:r>
              <a:rPr sz="1900" spc="-127" dirty="0">
                <a:solidFill>
                  <a:srgbClr val="22373B"/>
                </a:solidFill>
                <a:latin typeface="Microsoft Sans Serif" panose="020B0604020202020204"/>
                <a:cs typeface="Microsoft Sans Serif" panose="020B0604020202020204"/>
              </a:rPr>
              <a:t>Some</a:t>
            </a:r>
            <a:r>
              <a:rPr sz="1900" spc="127" dirty="0">
                <a:solidFill>
                  <a:srgbClr val="22373B"/>
                </a:solidFill>
                <a:latin typeface="Microsoft Sans Serif" panose="020B0604020202020204"/>
                <a:cs typeface="Microsoft Sans Serif" panose="020B0604020202020204"/>
              </a:rPr>
              <a:t> </a:t>
            </a:r>
            <a:r>
              <a:rPr sz="1900" spc="-63" dirty="0">
                <a:solidFill>
                  <a:srgbClr val="22373B"/>
                </a:solidFill>
                <a:latin typeface="Microsoft Sans Serif" panose="020B0604020202020204"/>
                <a:cs typeface="Microsoft Sans Serif" panose="020B0604020202020204"/>
              </a:rPr>
              <a:t>modern</a:t>
            </a:r>
            <a:r>
              <a:rPr sz="1900" spc="137" dirty="0">
                <a:solidFill>
                  <a:srgbClr val="22373B"/>
                </a:solidFill>
                <a:latin typeface="Microsoft Sans Serif" panose="020B0604020202020204"/>
                <a:cs typeface="Microsoft Sans Serif" panose="020B0604020202020204"/>
              </a:rPr>
              <a:t> </a:t>
            </a:r>
            <a:r>
              <a:rPr sz="1900" spc="-106" dirty="0">
                <a:solidFill>
                  <a:srgbClr val="22373B"/>
                </a:solidFill>
                <a:latin typeface="Microsoft Sans Serif" panose="020B0604020202020204"/>
                <a:cs typeface="Microsoft Sans Serif" panose="020B0604020202020204"/>
              </a:rPr>
              <a:t>CPUs</a:t>
            </a:r>
            <a:r>
              <a:rPr sz="1900" spc="137" dirty="0">
                <a:solidFill>
                  <a:srgbClr val="22373B"/>
                </a:solidFill>
                <a:latin typeface="Microsoft Sans Serif" panose="020B0604020202020204"/>
                <a:cs typeface="Microsoft Sans Serif" panose="020B0604020202020204"/>
              </a:rPr>
              <a:t> </a:t>
            </a:r>
            <a:r>
              <a:rPr sz="1900" spc="-85" dirty="0">
                <a:solidFill>
                  <a:srgbClr val="22373B"/>
                </a:solidFill>
                <a:latin typeface="Microsoft Sans Serif" panose="020B0604020202020204"/>
                <a:cs typeface="Microsoft Sans Serif" panose="020B0604020202020204"/>
              </a:rPr>
              <a:t>and</a:t>
            </a:r>
            <a:r>
              <a:rPr sz="1900" spc="137" dirty="0">
                <a:solidFill>
                  <a:srgbClr val="22373B"/>
                </a:solidFill>
                <a:latin typeface="Microsoft Sans Serif" panose="020B0604020202020204"/>
                <a:cs typeface="Microsoft Sans Serif" panose="020B0604020202020204"/>
              </a:rPr>
              <a:t> </a:t>
            </a:r>
            <a:r>
              <a:rPr sz="1900" spc="-116" dirty="0">
                <a:solidFill>
                  <a:srgbClr val="22373B"/>
                </a:solidFill>
                <a:latin typeface="Microsoft Sans Serif" panose="020B0604020202020204"/>
                <a:cs typeface="Microsoft Sans Serif" panose="020B0604020202020204"/>
              </a:rPr>
              <a:t>GPUs</a:t>
            </a:r>
            <a:r>
              <a:rPr sz="1900" spc="137" dirty="0">
                <a:solidFill>
                  <a:srgbClr val="22373B"/>
                </a:solidFill>
                <a:latin typeface="Microsoft Sans Serif" panose="020B0604020202020204"/>
                <a:cs typeface="Microsoft Sans Serif" panose="020B0604020202020204"/>
              </a:rPr>
              <a:t> </a:t>
            </a:r>
            <a:r>
              <a:rPr sz="1900" spc="-63" dirty="0">
                <a:solidFill>
                  <a:srgbClr val="22373B"/>
                </a:solidFill>
                <a:latin typeface="Microsoft Sans Serif" panose="020B0604020202020204"/>
                <a:cs typeface="Microsoft Sans Serif" panose="020B0604020202020204"/>
              </a:rPr>
              <a:t>provide</a:t>
            </a:r>
            <a:r>
              <a:rPr sz="1900" spc="137" dirty="0">
                <a:solidFill>
                  <a:srgbClr val="22373B"/>
                </a:solidFill>
                <a:latin typeface="Microsoft Sans Serif" panose="020B0604020202020204"/>
                <a:cs typeface="Microsoft Sans Serif" panose="020B0604020202020204"/>
              </a:rPr>
              <a:t> </a:t>
            </a:r>
            <a:r>
              <a:rPr sz="1900" i="1" spc="-21" dirty="0">
                <a:solidFill>
                  <a:srgbClr val="22373B"/>
                </a:solidFill>
                <a:latin typeface="Arial" panose="020B0604020202090204"/>
                <a:cs typeface="Arial" panose="020B0604020202090204"/>
              </a:rPr>
              <a:t>half</a:t>
            </a:r>
            <a:r>
              <a:rPr sz="1900" i="1" spc="528" dirty="0">
                <a:solidFill>
                  <a:srgbClr val="22373B"/>
                </a:solidFill>
                <a:latin typeface="Arial" panose="020B0604020202090204"/>
                <a:cs typeface="Arial" panose="020B0604020202090204"/>
              </a:rPr>
              <a:t> </a:t>
            </a:r>
            <a:r>
              <a:rPr sz="1900" spc="-32" dirty="0">
                <a:solidFill>
                  <a:srgbClr val="22373B"/>
                </a:solidFill>
                <a:latin typeface="Microsoft Sans Serif" panose="020B0604020202020204"/>
                <a:cs typeface="Microsoft Sans Serif" panose="020B0604020202020204"/>
              </a:rPr>
              <a:t>instructions</a:t>
            </a:r>
            <a:endParaRPr sz="1900" dirty="0">
              <a:latin typeface="Microsoft Sans Serif" panose="020B0604020202020204"/>
              <a:cs typeface="Microsoft Sans Serif" panose="020B0604020202020204"/>
            </a:endParaRPr>
          </a:p>
          <a:p>
            <a:pPr marL="986155" lvl="1" indent="-231140">
              <a:spcBef>
                <a:spcPts val="1015"/>
              </a:spcBef>
              <a:buChar char="-"/>
              <a:tabLst>
                <a:tab pos="987425" algn="l"/>
              </a:tabLst>
            </a:pPr>
            <a:r>
              <a:rPr sz="1900" spc="-74" dirty="0">
                <a:solidFill>
                  <a:srgbClr val="22373B"/>
                </a:solidFill>
                <a:latin typeface="Microsoft Sans Serif" panose="020B0604020202020204"/>
                <a:cs typeface="Microsoft Sans Serif" panose="020B0604020202020204"/>
              </a:rPr>
              <a:t>Software</a:t>
            </a:r>
            <a:r>
              <a:rPr sz="1900" spc="180" dirty="0">
                <a:solidFill>
                  <a:srgbClr val="22373B"/>
                </a:solidFill>
                <a:latin typeface="Microsoft Sans Serif" panose="020B0604020202020204"/>
                <a:cs typeface="Microsoft Sans Serif" panose="020B0604020202020204"/>
              </a:rPr>
              <a:t> </a:t>
            </a:r>
            <a:r>
              <a:rPr sz="1900" spc="-42" dirty="0">
                <a:solidFill>
                  <a:srgbClr val="22373B"/>
                </a:solidFill>
                <a:latin typeface="Microsoft Sans Serif" panose="020B0604020202020204"/>
                <a:cs typeface="Microsoft Sans Serif" panose="020B0604020202020204"/>
              </a:rPr>
              <a:t>support:</a:t>
            </a:r>
            <a:r>
              <a:rPr sz="1900" spc="412" dirty="0">
                <a:solidFill>
                  <a:srgbClr val="22373B"/>
                </a:solidFill>
                <a:latin typeface="Microsoft Sans Serif" panose="020B0604020202020204"/>
                <a:cs typeface="Microsoft Sans Serif" panose="020B0604020202020204"/>
              </a:rPr>
              <a:t> </a:t>
            </a:r>
            <a:r>
              <a:rPr sz="1900" spc="-74" dirty="0">
                <a:solidFill>
                  <a:srgbClr val="22373B"/>
                </a:solidFill>
                <a:latin typeface="Microsoft Sans Serif" panose="020B0604020202020204"/>
                <a:cs typeface="Microsoft Sans Serif" panose="020B0604020202020204"/>
              </a:rPr>
              <a:t>OpenGL,</a:t>
            </a:r>
            <a:r>
              <a:rPr sz="1900" spc="180" dirty="0">
                <a:solidFill>
                  <a:srgbClr val="22373B"/>
                </a:solidFill>
                <a:latin typeface="Microsoft Sans Serif" panose="020B0604020202020204"/>
                <a:cs typeface="Microsoft Sans Serif" panose="020B0604020202020204"/>
              </a:rPr>
              <a:t> </a:t>
            </a:r>
            <a:r>
              <a:rPr sz="1900" spc="-53" dirty="0">
                <a:solidFill>
                  <a:srgbClr val="22373B"/>
                </a:solidFill>
                <a:latin typeface="Microsoft Sans Serif" panose="020B0604020202020204"/>
                <a:cs typeface="Microsoft Sans Serif" panose="020B0604020202020204"/>
              </a:rPr>
              <a:t>Photoshop,</a:t>
            </a:r>
            <a:r>
              <a:rPr sz="1900" spc="190" dirty="0">
                <a:solidFill>
                  <a:srgbClr val="22373B"/>
                </a:solidFill>
                <a:latin typeface="Microsoft Sans Serif" panose="020B0604020202020204"/>
                <a:cs typeface="Microsoft Sans Serif" panose="020B0604020202020204"/>
              </a:rPr>
              <a:t> </a:t>
            </a:r>
            <a:r>
              <a:rPr sz="1900" spc="-11" dirty="0">
                <a:solidFill>
                  <a:srgbClr val="22373B"/>
                </a:solidFill>
                <a:latin typeface="Microsoft Sans Serif" panose="020B0604020202020204"/>
                <a:cs typeface="Microsoft Sans Serif" panose="020B0604020202020204"/>
              </a:rPr>
              <a:t>Lightroom,</a:t>
            </a:r>
            <a:r>
              <a:rPr sz="1900" spc="180" dirty="0">
                <a:solidFill>
                  <a:srgbClr val="22373B"/>
                </a:solidFill>
                <a:latin typeface="Microsoft Sans Serif" panose="020B0604020202020204"/>
                <a:cs typeface="Microsoft Sans Serif" panose="020B0604020202020204"/>
              </a:rPr>
              <a:t> </a:t>
            </a:r>
            <a:r>
              <a:rPr sz="1900" spc="201" dirty="0">
                <a:solidFill>
                  <a:srgbClr val="22373B"/>
                </a:solidFill>
                <a:latin typeface="Calibri" panose="020F0502020204030204"/>
                <a:cs typeface="Calibri" panose="020F0502020204030204"/>
                <a:hlinkClick r:id="rId1"/>
              </a:rPr>
              <a:t>half.sourceforge.net</a:t>
            </a:r>
            <a:endParaRPr sz="1900" dirty="0">
              <a:latin typeface="Calibri" panose="020F0502020204030204"/>
              <a:cs typeface="Calibri" panose="020F0502020204030204"/>
            </a:endParaRPr>
          </a:p>
        </p:txBody>
      </p:sp>
      <p:grpSp>
        <p:nvGrpSpPr>
          <p:cNvPr id="13" name="object 13"/>
          <p:cNvGrpSpPr/>
          <p:nvPr/>
        </p:nvGrpSpPr>
        <p:grpSpPr>
          <a:xfrm>
            <a:off x="8859384" y="5480980"/>
            <a:ext cx="1304496" cy="336861"/>
            <a:chOff x="4190390" y="2593315"/>
            <a:chExt cx="617220" cy="159385"/>
          </a:xfrm>
        </p:grpSpPr>
        <p:sp>
          <p:nvSpPr>
            <p:cNvPr id="14" name="object 14"/>
            <p:cNvSpPr/>
            <p:nvPr/>
          </p:nvSpPr>
          <p:spPr>
            <a:xfrm>
              <a:off x="4190390" y="2593315"/>
              <a:ext cx="617220" cy="159385"/>
            </a:xfrm>
            <a:custGeom>
              <a:avLst/>
              <a:gdLst/>
              <a:ahLst/>
              <a:cxnLst/>
              <a:rect l="l" t="t" r="r" b="b"/>
              <a:pathLst>
                <a:path w="617220" h="159385">
                  <a:moveTo>
                    <a:pt x="617066" y="0"/>
                  </a:moveTo>
                  <a:lnTo>
                    <a:pt x="0" y="0"/>
                  </a:lnTo>
                  <a:lnTo>
                    <a:pt x="0" y="158913"/>
                  </a:lnTo>
                  <a:lnTo>
                    <a:pt x="617066" y="158913"/>
                  </a:lnTo>
                  <a:lnTo>
                    <a:pt x="617066" y="0"/>
                  </a:lnTo>
                  <a:close/>
                </a:path>
              </a:pathLst>
            </a:custGeom>
            <a:solidFill>
              <a:srgbClr val="EDEDED"/>
            </a:solidFill>
          </p:spPr>
          <p:txBody>
            <a:bodyPr wrap="square" lIns="0" tIns="0" rIns="0" bIns="0" rtlCol="0"/>
            <a:lstStyle/>
            <a:p>
              <a:endParaRPr sz="3805"/>
            </a:p>
          </p:txBody>
        </p:sp>
        <p:sp>
          <p:nvSpPr>
            <p:cNvPr id="15" name="object 15"/>
            <p:cNvSpPr/>
            <p:nvPr/>
          </p:nvSpPr>
          <p:spPr>
            <a:xfrm>
              <a:off x="4237088" y="2711729"/>
              <a:ext cx="96520" cy="0"/>
            </a:xfrm>
            <a:custGeom>
              <a:avLst/>
              <a:gdLst/>
              <a:ahLst/>
              <a:cxnLst/>
              <a:rect l="l" t="t" r="r" b="b"/>
              <a:pathLst>
                <a:path w="96520">
                  <a:moveTo>
                    <a:pt x="0" y="0"/>
                  </a:moveTo>
                  <a:lnTo>
                    <a:pt x="43637" y="0"/>
                  </a:lnTo>
                </a:path>
                <a:path w="96520">
                  <a:moveTo>
                    <a:pt x="52362" y="0"/>
                  </a:moveTo>
                  <a:lnTo>
                    <a:pt x="95999" y="0"/>
                  </a:lnTo>
                </a:path>
              </a:pathLst>
            </a:custGeom>
            <a:ln w="5054">
              <a:solidFill>
                <a:srgbClr val="22373B"/>
              </a:solidFill>
            </a:ln>
          </p:spPr>
          <p:txBody>
            <a:bodyPr wrap="square" lIns="0" tIns="0" rIns="0" bIns="0" rtlCol="0"/>
            <a:lstStyle/>
            <a:p>
              <a:endParaRPr sz="3805"/>
            </a:p>
          </p:txBody>
        </p:sp>
      </p:grpSp>
      <p:sp>
        <p:nvSpPr>
          <p:cNvPr id="16" name="object 16"/>
          <p:cNvSpPr txBox="1"/>
          <p:nvPr/>
        </p:nvSpPr>
        <p:spPr>
          <a:xfrm>
            <a:off x="948475" y="4931851"/>
            <a:ext cx="10033348" cy="871853"/>
          </a:xfrm>
          <a:prstGeom prst="rect">
            <a:avLst/>
          </a:prstGeom>
        </p:spPr>
        <p:txBody>
          <a:bodyPr vert="horz" wrap="square" lIns="0" tIns="91261" rIns="0" bIns="0" rtlCol="0">
            <a:spAutoFit/>
          </a:bodyPr>
          <a:lstStyle/>
          <a:p>
            <a:pPr marL="400050" indent="-374650">
              <a:spcBef>
                <a:spcPts val="720"/>
              </a:spcBef>
              <a:buFont typeface="Lucida Sans Unicode" panose="020B0602030504020204"/>
              <a:buChar char="•"/>
              <a:tabLst>
                <a:tab pos="400685" algn="l"/>
              </a:tabLst>
            </a:pPr>
            <a:r>
              <a:rPr sz="2325" spc="85" dirty="0">
                <a:solidFill>
                  <a:srgbClr val="22373B"/>
                </a:solidFill>
                <a:latin typeface="Tahoma" panose="020B0604030504040204"/>
                <a:cs typeface="Tahoma" panose="020B0604030504040204"/>
              </a:rPr>
              <a:t>C++</a:t>
            </a:r>
            <a:r>
              <a:rPr sz="2325" spc="42"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does</a:t>
            </a:r>
            <a:r>
              <a:rPr sz="2325" spc="42"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not</a:t>
            </a:r>
            <a:r>
              <a:rPr sz="2325" spc="63"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provide</a:t>
            </a:r>
            <a:r>
              <a:rPr sz="2325" spc="42" dirty="0">
                <a:solidFill>
                  <a:srgbClr val="22373B"/>
                </a:solidFill>
                <a:latin typeface="Tahoma" panose="020B0604030504040204"/>
                <a:cs typeface="Tahoma" panose="020B0604030504040204"/>
              </a:rPr>
              <a:t> </a:t>
            </a:r>
            <a:r>
              <a:rPr sz="2325" b="1" spc="-169" dirty="0">
                <a:solidFill>
                  <a:srgbClr val="22373B"/>
                </a:solidFill>
                <a:latin typeface="Tahoma" panose="020B0604030504040204"/>
                <a:cs typeface="Tahoma" panose="020B0604030504040204"/>
              </a:rPr>
              <a:t>128-bit</a:t>
            </a:r>
            <a:r>
              <a:rPr sz="2325" b="1" spc="180" dirty="0">
                <a:solidFill>
                  <a:srgbClr val="22373B"/>
                </a:solidFill>
                <a:latin typeface="Tahoma" panose="020B0604030504040204"/>
                <a:cs typeface="Tahoma" panose="020B0604030504040204"/>
              </a:rPr>
              <a:t> </a:t>
            </a:r>
            <a:r>
              <a:rPr sz="2325" b="1" spc="-169" dirty="0">
                <a:solidFill>
                  <a:srgbClr val="22373B"/>
                </a:solidFill>
                <a:latin typeface="Tahoma" panose="020B0604030504040204"/>
                <a:cs typeface="Tahoma" panose="020B0604030504040204"/>
              </a:rPr>
              <a:t>integers</a:t>
            </a:r>
            <a:r>
              <a:rPr sz="2325" b="1" spc="95" dirty="0">
                <a:solidFill>
                  <a:srgbClr val="22373B"/>
                </a:solidFill>
                <a:latin typeface="Tahoma" panose="020B0604030504040204"/>
                <a:cs typeface="Tahoma" panose="020B0604030504040204"/>
              </a:rPr>
              <a:t> </a:t>
            </a:r>
            <a:r>
              <a:rPr sz="2325" spc="-159" dirty="0">
                <a:solidFill>
                  <a:srgbClr val="22373B"/>
                </a:solidFill>
                <a:latin typeface="Tahoma" panose="020B0604030504040204"/>
                <a:cs typeface="Tahoma" panose="020B0604030504040204"/>
              </a:rPr>
              <a:t>even</a:t>
            </a:r>
            <a:r>
              <a:rPr sz="2325" spc="42" dirty="0">
                <a:solidFill>
                  <a:srgbClr val="22373B"/>
                </a:solidFill>
                <a:latin typeface="Tahoma" panose="020B0604030504040204"/>
                <a:cs typeface="Tahoma" panose="020B0604030504040204"/>
              </a:rPr>
              <a:t> </a:t>
            </a:r>
            <a:r>
              <a:rPr sz="2325" spc="-11" dirty="0">
                <a:solidFill>
                  <a:srgbClr val="22373B"/>
                </a:solidFill>
                <a:latin typeface="Tahoma" panose="020B0604030504040204"/>
                <a:cs typeface="Tahoma" panose="020B0604030504040204"/>
              </a:rPr>
              <a:t>if</a:t>
            </a:r>
            <a:r>
              <a:rPr sz="2325" spc="63" dirty="0">
                <a:solidFill>
                  <a:srgbClr val="22373B"/>
                </a:solidFill>
                <a:latin typeface="Tahoma" panose="020B0604030504040204"/>
                <a:cs typeface="Tahoma" panose="020B0604030504040204"/>
              </a:rPr>
              <a:t> </a:t>
            </a:r>
            <a:r>
              <a:rPr sz="2325" spc="-148" dirty="0">
                <a:solidFill>
                  <a:srgbClr val="22373B"/>
                </a:solidFill>
                <a:latin typeface="Tahoma" panose="020B0604030504040204"/>
                <a:cs typeface="Tahoma" panose="020B0604030504040204"/>
              </a:rPr>
              <a:t>some</a:t>
            </a:r>
            <a:r>
              <a:rPr sz="2325" spc="4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architectures</a:t>
            </a:r>
            <a:r>
              <a:rPr sz="2325" spc="4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support</a:t>
            </a:r>
            <a:r>
              <a:rPr sz="2325" spc="53" dirty="0">
                <a:solidFill>
                  <a:srgbClr val="22373B"/>
                </a:solidFill>
                <a:latin typeface="Tahoma" panose="020B0604030504040204"/>
                <a:cs typeface="Tahoma" panose="020B0604030504040204"/>
              </a:rPr>
              <a:t> </a:t>
            </a:r>
            <a:r>
              <a:rPr sz="2325" dirty="0">
                <a:solidFill>
                  <a:srgbClr val="22373B"/>
                </a:solidFill>
                <a:latin typeface="Tahoma" panose="020B0604030504040204"/>
                <a:cs typeface="Tahoma" panose="020B0604030504040204"/>
              </a:rPr>
              <a:t>it.</a:t>
            </a:r>
            <a:endParaRPr sz="2325">
              <a:latin typeface="Tahoma" panose="020B0604030504040204"/>
              <a:cs typeface="Tahoma" panose="020B0604030504040204"/>
            </a:endParaRPr>
          </a:p>
          <a:p>
            <a:pPr marL="400050">
              <a:spcBef>
                <a:spcPts val="495"/>
              </a:spcBef>
              <a:tabLst>
                <a:tab pos="8211820" algn="l"/>
              </a:tabLst>
            </a:pPr>
            <a:r>
              <a:rPr sz="2325" spc="159" dirty="0">
                <a:solidFill>
                  <a:srgbClr val="22373B"/>
                </a:solidFill>
                <a:latin typeface="Cambria" panose="02040503050406030204"/>
                <a:cs typeface="Cambria" panose="02040503050406030204"/>
              </a:rPr>
              <a:t>clang</a:t>
            </a:r>
            <a:r>
              <a:rPr sz="2325" spc="275" dirty="0">
                <a:solidFill>
                  <a:srgbClr val="22373B"/>
                </a:solidFill>
                <a:latin typeface="Cambria" panose="02040503050406030204"/>
                <a:cs typeface="Cambria" panose="02040503050406030204"/>
              </a:rPr>
              <a:t> </a:t>
            </a:r>
            <a:r>
              <a:rPr sz="2325" spc="-106" dirty="0">
                <a:solidFill>
                  <a:srgbClr val="22373B"/>
                </a:solidFill>
                <a:latin typeface="Tahoma" panose="020B0604030504040204"/>
                <a:cs typeface="Tahoma" panose="020B0604030504040204"/>
              </a:rPr>
              <a:t>and</a:t>
            </a:r>
            <a:r>
              <a:rPr sz="2325" spc="53" dirty="0">
                <a:solidFill>
                  <a:srgbClr val="22373B"/>
                </a:solidFill>
                <a:latin typeface="Tahoma" panose="020B0604030504040204"/>
                <a:cs typeface="Tahoma" panose="020B0604030504040204"/>
              </a:rPr>
              <a:t> </a:t>
            </a:r>
            <a:r>
              <a:rPr sz="2325" spc="137" dirty="0">
                <a:solidFill>
                  <a:srgbClr val="22373B"/>
                </a:solidFill>
                <a:latin typeface="Cambria" panose="02040503050406030204"/>
                <a:cs typeface="Cambria" panose="02040503050406030204"/>
              </a:rPr>
              <a:t>gcc</a:t>
            </a:r>
            <a:r>
              <a:rPr sz="2325" spc="275" dirty="0">
                <a:solidFill>
                  <a:srgbClr val="22373B"/>
                </a:solidFill>
                <a:latin typeface="Cambria" panose="02040503050406030204"/>
                <a:cs typeface="Cambria" panose="02040503050406030204"/>
              </a:rPr>
              <a:t> </a:t>
            </a:r>
            <a:r>
              <a:rPr sz="2325" spc="-85" dirty="0">
                <a:solidFill>
                  <a:srgbClr val="22373B"/>
                </a:solidFill>
                <a:latin typeface="Tahoma" panose="020B0604030504040204"/>
                <a:cs typeface="Tahoma" panose="020B0604030504040204"/>
              </a:rPr>
              <a:t>allow</a:t>
            </a:r>
            <a:r>
              <a:rPr sz="2325" spc="74"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128-bit</a:t>
            </a:r>
            <a:r>
              <a:rPr sz="2325" spc="53"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integers</a:t>
            </a:r>
            <a:r>
              <a:rPr sz="2325" spc="63"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as</a:t>
            </a:r>
            <a:r>
              <a:rPr sz="2325" spc="6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compiler</a:t>
            </a:r>
            <a:r>
              <a:rPr sz="2325" spc="74"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extension</a:t>
            </a:r>
            <a:r>
              <a:rPr sz="2325" spc="53" dirty="0">
                <a:solidFill>
                  <a:srgbClr val="22373B"/>
                </a:solidFill>
                <a:latin typeface="Tahoma" panose="020B0604030504040204"/>
                <a:cs typeface="Tahoma" panose="020B0604030504040204"/>
              </a:rPr>
              <a:t> </a:t>
            </a:r>
            <a:r>
              <a:rPr sz="2325" dirty="0">
                <a:solidFill>
                  <a:srgbClr val="22373B"/>
                </a:solidFill>
                <a:latin typeface="Tahoma" panose="020B0604030504040204"/>
                <a:cs typeface="Tahoma" panose="020B0604030504040204"/>
              </a:rPr>
              <a:t>(	</a:t>
            </a:r>
            <a:r>
              <a:rPr sz="2325" spc="106" dirty="0">
                <a:solidFill>
                  <a:srgbClr val="22373B"/>
                </a:solidFill>
                <a:latin typeface="Cambria" panose="02040503050406030204"/>
                <a:cs typeface="Cambria" panose="02040503050406030204"/>
              </a:rPr>
              <a:t>int128</a:t>
            </a:r>
            <a:r>
              <a:rPr sz="2325" spc="42" dirty="0">
                <a:solidFill>
                  <a:srgbClr val="22373B"/>
                </a:solidFill>
                <a:latin typeface="Cambria" panose="02040503050406030204"/>
                <a:cs typeface="Cambria" panose="02040503050406030204"/>
              </a:rPr>
              <a:t> </a:t>
            </a:r>
            <a:r>
              <a:rPr sz="2325" dirty="0">
                <a:solidFill>
                  <a:srgbClr val="22373B"/>
                </a:solidFill>
                <a:latin typeface="Tahoma" panose="020B0604030504040204"/>
                <a:cs typeface="Tahoma" panose="020B0604030504040204"/>
              </a:rPr>
              <a:t>)</a:t>
            </a:r>
            <a:endParaRPr sz="2325">
              <a:latin typeface="Tahoma" panose="020B0604030504040204"/>
              <a:cs typeface="Tahoma" panose="020B0604030504040204"/>
            </a:endParaRPr>
          </a:p>
        </p:txBody>
      </p:sp>
      <p:sp>
        <p:nvSpPr>
          <p:cNvPr id="22" name="灯片编号占位符 3"/>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4" y="172910"/>
            <a:ext cx="1566201" cy="415983"/>
          </a:xfrm>
          <a:prstGeom prst="rect">
            <a:avLst/>
          </a:prstGeom>
        </p:spPr>
        <p:txBody>
          <a:bodyPr vert="horz" wrap="square" lIns="0" tIns="25499" rIns="0" bIns="0" rtlCol="0" anchor="ctr" anchorCtr="0">
            <a:spAutoFit/>
          </a:bodyPr>
          <a:lstStyle/>
          <a:p>
            <a:pPr marL="26670">
              <a:spcBef>
                <a:spcPts val="200"/>
              </a:spcBef>
            </a:pPr>
            <a:r>
              <a:rPr sz="2535" spc="-116" dirty="0">
                <a:solidFill>
                  <a:srgbClr val="FAFAFA"/>
                </a:solidFill>
              </a:rPr>
              <a:t>void Type</a:t>
            </a:r>
            <a:endParaRPr sz="2535" dirty="0">
              <a:latin typeface="Calibri" panose="020F0502020204030204"/>
              <a:cs typeface="Calibri" panose="020F0502020204030204"/>
            </a:endParaRPr>
          </a:p>
        </p:txBody>
      </p:sp>
      <p:sp>
        <p:nvSpPr>
          <p:cNvPr id="3" name="object 3"/>
          <p:cNvSpPr txBox="1"/>
          <p:nvPr/>
        </p:nvSpPr>
        <p:spPr>
          <a:xfrm>
            <a:off x="763833" y="1499448"/>
            <a:ext cx="775719" cy="320601"/>
          </a:xfrm>
          <a:prstGeom prst="rect">
            <a:avLst/>
          </a:prstGeom>
          <a:solidFill>
            <a:srgbClr val="EDEDED"/>
          </a:solidFill>
        </p:spPr>
        <p:txBody>
          <a:bodyPr vert="horz" wrap="square" lIns="0" tIns="0" rIns="0" bIns="0" rtlCol="0">
            <a:spAutoFit/>
          </a:bodyPr>
          <a:lstStyle/>
          <a:p>
            <a:pPr marL="79375">
              <a:lnSpc>
                <a:spcPts val="2475"/>
              </a:lnSpc>
            </a:pPr>
            <a:r>
              <a:rPr sz="2325" spc="116" dirty="0">
                <a:solidFill>
                  <a:srgbClr val="0000FF"/>
                </a:solidFill>
                <a:latin typeface="Cambria" panose="02040503050406030204"/>
                <a:cs typeface="Cambria" panose="02040503050406030204"/>
              </a:rPr>
              <a:t>void</a:t>
            </a:r>
            <a:endParaRPr sz="2325">
              <a:latin typeface="Cambria" panose="02040503050406030204"/>
              <a:cs typeface="Cambria" panose="02040503050406030204"/>
            </a:endParaRPr>
          </a:p>
        </p:txBody>
      </p:sp>
      <p:sp>
        <p:nvSpPr>
          <p:cNvPr id="4" name="object 4"/>
          <p:cNvSpPr txBox="1"/>
          <p:nvPr/>
        </p:nvSpPr>
        <p:spPr>
          <a:xfrm>
            <a:off x="1609957" y="1435426"/>
            <a:ext cx="6350696" cy="382183"/>
          </a:xfrm>
          <a:prstGeom prst="rect">
            <a:avLst/>
          </a:prstGeom>
        </p:spPr>
        <p:txBody>
          <a:bodyPr vert="horz" wrap="square" lIns="0" tIns="24157" rIns="0" bIns="0" rtlCol="0">
            <a:spAutoFit/>
          </a:bodyPr>
          <a:lstStyle/>
          <a:p>
            <a:pPr marL="26670">
              <a:spcBef>
                <a:spcPts val="190"/>
              </a:spcBef>
            </a:pPr>
            <a:r>
              <a:rPr sz="2325" spc="-74" dirty="0">
                <a:solidFill>
                  <a:srgbClr val="22373B"/>
                </a:solidFill>
                <a:latin typeface="Tahoma" panose="020B0604030504040204"/>
                <a:cs typeface="Tahoma" panose="020B0604030504040204"/>
              </a:rPr>
              <a:t>is</a:t>
            </a:r>
            <a:r>
              <a:rPr sz="2325" spc="32"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an</a:t>
            </a:r>
            <a:r>
              <a:rPr sz="2325" spc="32" dirty="0">
                <a:solidFill>
                  <a:srgbClr val="22373B"/>
                </a:solidFill>
                <a:latin typeface="Tahoma" panose="020B0604030504040204"/>
                <a:cs typeface="Tahoma" panose="020B0604030504040204"/>
              </a:rPr>
              <a:t> </a:t>
            </a:r>
            <a:r>
              <a:rPr sz="2325" u="sng" spc="-85" dirty="0">
                <a:solidFill>
                  <a:srgbClr val="22373B"/>
                </a:solidFill>
                <a:uFill>
                  <a:solidFill>
                    <a:srgbClr val="22373B"/>
                  </a:solidFill>
                </a:uFill>
                <a:latin typeface="Tahoma" panose="020B0604030504040204"/>
                <a:cs typeface="Tahoma" panose="020B0604030504040204"/>
              </a:rPr>
              <a:t>incomplete</a:t>
            </a:r>
            <a:r>
              <a:rPr sz="2325" u="sng" spc="53" dirty="0">
                <a:solidFill>
                  <a:srgbClr val="22373B"/>
                </a:solidFill>
                <a:uFill>
                  <a:solidFill>
                    <a:srgbClr val="22373B"/>
                  </a:solidFill>
                </a:uFill>
                <a:latin typeface="Tahoma" panose="020B0604030504040204"/>
                <a:cs typeface="Tahoma" panose="020B0604030504040204"/>
              </a:rPr>
              <a:t> </a:t>
            </a:r>
            <a:r>
              <a:rPr sz="2325" u="sng" spc="-95" dirty="0">
                <a:solidFill>
                  <a:srgbClr val="22373B"/>
                </a:solidFill>
                <a:uFill>
                  <a:solidFill>
                    <a:srgbClr val="22373B"/>
                  </a:solidFill>
                </a:uFill>
                <a:latin typeface="Tahoma" panose="020B0604030504040204"/>
                <a:cs typeface="Tahoma" panose="020B0604030504040204"/>
              </a:rPr>
              <a:t>type</a:t>
            </a:r>
            <a:r>
              <a:rPr sz="2325" spc="32" dirty="0">
                <a:solidFill>
                  <a:srgbClr val="22373B"/>
                </a:solidFill>
                <a:latin typeface="Tahoma" panose="020B0604030504040204"/>
                <a:cs typeface="Tahoma" panose="020B0604030504040204"/>
              </a:rPr>
              <a:t> </a:t>
            </a:r>
            <a:r>
              <a:rPr sz="2325" spc="-42" dirty="0">
                <a:solidFill>
                  <a:srgbClr val="22373B"/>
                </a:solidFill>
                <a:latin typeface="Tahoma" panose="020B0604030504040204"/>
                <a:cs typeface="Tahoma" panose="020B0604030504040204"/>
              </a:rPr>
              <a:t>(not</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defined)</a:t>
            </a:r>
            <a:r>
              <a:rPr sz="2325" spc="42"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without</a:t>
            </a:r>
            <a:r>
              <a:rPr sz="2325" spc="32"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a</a:t>
            </a:r>
            <a:r>
              <a:rPr sz="2325" spc="42"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value</a:t>
            </a:r>
            <a:endParaRPr sz="2325">
              <a:latin typeface="Tahoma" panose="020B0604030504040204"/>
              <a:cs typeface="Tahoma" panose="020B0604030504040204"/>
            </a:endParaRPr>
          </a:p>
        </p:txBody>
      </p:sp>
      <p:sp>
        <p:nvSpPr>
          <p:cNvPr id="5" name="object 5"/>
          <p:cNvSpPr txBox="1"/>
          <p:nvPr/>
        </p:nvSpPr>
        <p:spPr>
          <a:xfrm>
            <a:off x="948473" y="2080291"/>
            <a:ext cx="281836" cy="382183"/>
          </a:xfrm>
          <a:prstGeom prst="rect">
            <a:avLst/>
          </a:prstGeom>
        </p:spPr>
        <p:txBody>
          <a:bodyPr vert="horz" wrap="square" lIns="0" tIns="24157" rIns="0" bIns="0" rtlCol="0">
            <a:spAutoFit/>
          </a:bodyPr>
          <a:lstStyle/>
          <a:p>
            <a:pPr marL="26670">
              <a:spcBef>
                <a:spcPts val="190"/>
              </a:spcBef>
            </a:pPr>
            <a:r>
              <a:rPr sz="2325" spc="317" dirty="0">
                <a:solidFill>
                  <a:srgbClr val="22373B"/>
                </a:solidFill>
                <a:latin typeface="Lucida Sans Unicode" panose="020B0602030504020204"/>
                <a:cs typeface="Lucida Sans Unicode" panose="020B0602030504020204"/>
              </a:rPr>
              <a:t>•</a:t>
            </a:r>
            <a:endParaRPr sz="2325">
              <a:latin typeface="Lucida Sans Unicode" panose="020B0602030504020204"/>
              <a:cs typeface="Lucida Sans Unicode" panose="020B0602030504020204"/>
            </a:endParaRPr>
          </a:p>
        </p:txBody>
      </p:sp>
      <p:sp>
        <p:nvSpPr>
          <p:cNvPr id="6" name="object 6"/>
          <p:cNvSpPr txBox="1"/>
          <p:nvPr/>
        </p:nvSpPr>
        <p:spPr>
          <a:xfrm>
            <a:off x="1349478" y="2144314"/>
            <a:ext cx="775719" cy="320601"/>
          </a:xfrm>
          <a:prstGeom prst="rect">
            <a:avLst/>
          </a:prstGeom>
          <a:solidFill>
            <a:srgbClr val="EDEDED"/>
          </a:solidFill>
        </p:spPr>
        <p:txBody>
          <a:bodyPr vert="horz" wrap="square" lIns="0" tIns="0" rIns="0" bIns="0" rtlCol="0">
            <a:spAutoFit/>
          </a:bodyPr>
          <a:lstStyle/>
          <a:p>
            <a:pPr marL="79375">
              <a:lnSpc>
                <a:spcPts val="2475"/>
              </a:lnSpc>
            </a:pPr>
            <a:r>
              <a:rPr sz="2325" spc="116" dirty="0">
                <a:solidFill>
                  <a:srgbClr val="22373B"/>
                </a:solidFill>
                <a:latin typeface="Cambria" panose="02040503050406030204"/>
                <a:cs typeface="Cambria" panose="02040503050406030204"/>
              </a:rPr>
              <a:t>void</a:t>
            </a:r>
            <a:endParaRPr sz="2325">
              <a:latin typeface="Cambria" panose="02040503050406030204"/>
              <a:cs typeface="Cambria" panose="02040503050406030204"/>
            </a:endParaRPr>
          </a:p>
        </p:txBody>
      </p:sp>
      <p:sp>
        <p:nvSpPr>
          <p:cNvPr id="7" name="object 7"/>
          <p:cNvSpPr txBox="1"/>
          <p:nvPr/>
        </p:nvSpPr>
        <p:spPr>
          <a:xfrm>
            <a:off x="2195607" y="2080291"/>
            <a:ext cx="7655192" cy="382183"/>
          </a:xfrm>
          <a:prstGeom prst="rect">
            <a:avLst/>
          </a:prstGeom>
        </p:spPr>
        <p:txBody>
          <a:bodyPr vert="horz" wrap="square" lIns="0" tIns="24157" rIns="0" bIns="0" rtlCol="0">
            <a:spAutoFit/>
          </a:bodyPr>
          <a:lstStyle/>
          <a:p>
            <a:pPr marL="26670">
              <a:spcBef>
                <a:spcPts val="190"/>
              </a:spcBef>
            </a:pPr>
            <a:r>
              <a:rPr sz="2325" spc="-74" dirty="0">
                <a:solidFill>
                  <a:srgbClr val="22373B"/>
                </a:solidFill>
                <a:latin typeface="Tahoma" panose="020B0604030504040204"/>
                <a:cs typeface="Tahoma" panose="020B0604030504040204"/>
              </a:rPr>
              <a:t>indicates</a:t>
            </a:r>
            <a:r>
              <a:rPr sz="2325" spc="4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also</a:t>
            </a:r>
            <a:r>
              <a:rPr sz="2325" spc="63"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a</a:t>
            </a:r>
            <a:r>
              <a:rPr sz="2325" spc="42"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function</a:t>
            </a:r>
            <a:r>
              <a:rPr sz="2325" spc="53"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with</a:t>
            </a:r>
            <a:r>
              <a:rPr sz="2325" spc="53"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no</a:t>
            </a:r>
            <a:r>
              <a:rPr sz="2325" spc="5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return</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type</a:t>
            </a:r>
            <a:r>
              <a:rPr sz="2325" spc="42"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or</a:t>
            </a:r>
            <a:r>
              <a:rPr sz="2325" spc="63"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no</a:t>
            </a:r>
            <a:r>
              <a:rPr sz="2325" spc="42"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parameters</a:t>
            </a:r>
            <a:endParaRPr sz="2325">
              <a:latin typeface="Tahoma" panose="020B0604030504040204"/>
              <a:cs typeface="Tahoma" panose="020B0604030504040204"/>
            </a:endParaRPr>
          </a:p>
        </p:txBody>
      </p:sp>
      <p:sp>
        <p:nvSpPr>
          <p:cNvPr id="8" name="object 8"/>
          <p:cNvSpPr/>
          <p:nvPr/>
        </p:nvSpPr>
        <p:spPr>
          <a:xfrm>
            <a:off x="1918845" y="2534648"/>
            <a:ext cx="1390389" cy="389202"/>
          </a:xfrm>
          <a:custGeom>
            <a:avLst/>
            <a:gdLst/>
            <a:ahLst/>
            <a:cxnLst/>
            <a:rect l="l" t="t" r="r" b="b"/>
            <a:pathLst>
              <a:path w="657860" h="184150">
                <a:moveTo>
                  <a:pt x="657810" y="0"/>
                </a:moveTo>
                <a:lnTo>
                  <a:pt x="0" y="0"/>
                </a:lnTo>
                <a:lnTo>
                  <a:pt x="0" y="183663"/>
                </a:lnTo>
                <a:lnTo>
                  <a:pt x="657810" y="183663"/>
                </a:lnTo>
                <a:lnTo>
                  <a:pt x="657810" y="0"/>
                </a:lnTo>
                <a:close/>
              </a:path>
            </a:pathLst>
          </a:custGeom>
          <a:solidFill>
            <a:srgbClr val="EDEDED"/>
          </a:solidFill>
        </p:spPr>
        <p:txBody>
          <a:bodyPr wrap="square" lIns="0" tIns="0" rIns="0" bIns="0" rtlCol="0"/>
          <a:lstStyle/>
          <a:p>
            <a:endParaRPr sz="3805"/>
          </a:p>
        </p:txBody>
      </p:sp>
      <p:sp>
        <p:nvSpPr>
          <p:cNvPr id="9" name="object 9"/>
          <p:cNvSpPr/>
          <p:nvPr/>
        </p:nvSpPr>
        <p:spPr>
          <a:xfrm>
            <a:off x="3488053" y="2534648"/>
            <a:ext cx="1237393" cy="389202"/>
          </a:xfrm>
          <a:custGeom>
            <a:avLst/>
            <a:gdLst/>
            <a:ahLst/>
            <a:cxnLst/>
            <a:rect l="l" t="t" r="r" b="b"/>
            <a:pathLst>
              <a:path w="585469" h="184150">
                <a:moveTo>
                  <a:pt x="585063" y="0"/>
                </a:moveTo>
                <a:lnTo>
                  <a:pt x="0" y="0"/>
                </a:lnTo>
                <a:lnTo>
                  <a:pt x="0" y="183663"/>
                </a:lnTo>
                <a:lnTo>
                  <a:pt x="585063" y="183663"/>
                </a:lnTo>
                <a:lnTo>
                  <a:pt x="585063" y="0"/>
                </a:lnTo>
                <a:close/>
              </a:path>
            </a:pathLst>
          </a:custGeom>
          <a:solidFill>
            <a:srgbClr val="EDEDED"/>
          </a:solidFill>
        </p:spPr>
        <p:txBody>
          <a:bodyPr wrap="square" lIns="0" tIns="0" rIns="0" bIns="0" rtlCol="0"/>
          <a:lstStyle/>
          <a:p>
            <a:endParaRPr sz="3805"/>
          </a:p>
        </p:txBody>
      </p:sp>
      <p:sp>
        <p:nvSpPr>
          <p:cNvPr id="10" name="object 10"/>
          <p:cNvSpPr txBox="1"/>
          <p:nvPr/>
        </p:nvSpPr>
        <p:spPr>
          <a:xfrm>
            <a:off x="1322641" y="2498524"/>
            <a:ext cx="3349818" cy="382183"/>
          </a:xfrm>
          <a:prstGeom prst="rect">
            <a:avLst/>
          </a:prstGeom>
        </p:spPr>
        <p:txBody>
          <a:bodyPr vert="horz" wrap="square" lIns="0" tIns="24157" rIns="0" bIns="0" rtlCol="0">
            <a:spAutoFit/>
          </a:bodyPr>
          <a:lstStyle/>
          <a:p>
            <a:pPr marL="26670">
              <a:spcBef>
                <a:spcPts val="190"/>
              </a:spcBef>
            </a:pPr>
            <a:r>
              <a:rPr sz="2325" spc="-116" dirty="0">
                <a:solidFill>
                  <a:srgbClr val="22373B"/>
                </a:solidFill>
                <a:latin typeface="Tahoma" panose="020B0604030504040204"/>
                <a:cs typeface="Tahoma" panose="020B0604030504040204"/>
              </a:rPr>
              <a:t>e.g.</a:t>
            </a:r>
            <a:r>
              <a:rPr sz="2325" spc="877" dirty="0">
                <a:solidFill>
                  <a:srgbClr val="22373B"/>
                </a:solidFill>
                <a:latin typeface="Tahoma" panose="020B0604030504040204"/>
                <a:cs typeface="Tahoma" panose="020B0604030504040204"/>
              </a:rPr>
              <a:t> </a:t>
            </a:r>
            <a:r>
              <a:rPr sz="2325" spc="116" dirty="0">
                <a:solidFill>
                  <a:srgbClr val="22373B"/>
                </a:solidFill>
                <a:latin typeface="Cambria" panose="02040503050406030204"/>
                <a:cs typeface="Cambria" panose="02040503050406030204"/>
              </a:rPr>
              <a:t>void</a:t>
            </a:r>
            <a:r>
              <a:rPr sz="2325" spc="666" dirty="0">
                <a:solidFill>
                  <a:srgbClr val="22373B"/>
                </a:solidFill>
                <a:latin typeface="Cambria" panose="02040503050406030204"/>
                <a:cs typeface="Cambria" panose="02040503050406030204"/>
              </a:rPr>
              <a:t> </a:t>
            </a:r>
            <a:r>
              <a:rPr sz="2325" spc="380" dirty="0">
                <a:solidFill>
                  <a:srgbClr val="22373B"/>
                </a:solidFill>
                <a:latin typeface="Cambria" panose="02040503050406030204"/>
                <a:cs typeface="Cambria" panose="02040503050406030204"/>
              </a:rPr>
              <a:t>f()</a:t>
            </a:r>
            <a:r>
              <a:rPr sz="2325" spc="95"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r>
              <a:rPr sz="2325" spc="634" dirty="0">
                <a:solidFill>
                  <a:srgbClr val="22373B"/>
                </a:solidFill>
                <a:latin typeface="Tahoma" panose="020B0604030504040204"/>
                <a:cs typeface="Tahoma" panose="020B0604030504040204"/>
              </a:rPr>
              <a:t> </a:t>
            </a:r>
            <a:r>
              <a:rPr sz="2325" spc="232" dirty="0">
                <a:solidFill>
                  <a:srgbClr val="22373B"/>
                </a:solidFill>
                <a:latin typeface="Cambria" panose="02040503050406030204"/>
                <a:cs typeface="Cambria" panose="02040503050406030204"/>
              </a:rPr>
              <a:t>f(void)</a:t>
            </a:r>
            <a:endParaRPr sz="2325">
              <a:latin typeface="Cambria" panose="02040503050406030204"/>
              <a:cs typeface="Cambria" panose="02040503050406030204"/>
            </a:endParaRPr>
          </a:p>
        </p:txBody>
      </p:sp>
      <p:sp>
        <p:nvSpPr>
          <p:cNvPr id="11" name="object 11"/>
          <p:cNvSpPr txBox="1"/>
          <p:nvPr/>
        </p:nvSpPr>
        <p:spPr>
          <a:xfrm>
            <a:off x="948472" y="3287845"/>
            <a:ext cx="946162" cy="382183"/>
          </a:xfrm>
          <a:prstGeom prst="rect">
            <a:avLst/>
          </a:prstGeom>
        </p:spPr>
        <p:txBody>
          <a:bodyPr vert="horz" wrap="square" lIns="0" tIns="24157" rIns="0" bIns="0" rtlCol="0">
            <a:spAutoFit/>
          </a:bodyPr>
          <a:lstStyle/>
          <a:p>
            <a:pPr marL="400050" indent="-374650">
              <a:spcBef>
                <a:spcPts val="190"/>
              </a:spcBef>
              <a:buFont typeface="Lucida Sans Unicode" panose="020B0602030504020204"/>
              <a:buChar char="•"/>
              <a:tabLst>
                <a:tab pos="400685" algn="l"/>
              </a:tabLst>
            </a:pPr>
            <a:r>
              <a:rPr sz="2325" spc="-169" dirty="0">
                <a:solidFill>
                  <a:srgbClr val="22373B"/>
                </a:solidFill>
                <a:latin typeface="Tahoma" panose="020B0604030504040204"/>
                <a:cs typeface="Tahoma" panose="020B0604030504040204"/>
              </a:rPr>
              <a:t>In</a:t>
            </a:r>
            <a:r>
              <a:rPr sz="2325" spc="3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C</a:t>
            </a:r>
            <a:endParaRPr sz="2325">
              <a:latin typeface="Tahoma" panose="020B0604030504040204"/>
              <a:cs typeface="Tahoma" panose="020B0604030504040204"/>
            </a:endParaRPr>
          </a:p>
        </p:txBody>
      </p:sp>
      <p:sp>
        <p:nvSpPr>
          <p:cNvPr id="12" name="object 12"/>
          <p:cNvSpPr txBox="1"/>
          <p:nvPr/>
        </p:nvSpPr>
        <p:spPr>
          <a:xfrm>
            <a:off x="1964392" y="3323938"/>
            <a:ext cx="2774068" cy="346249"/>
          </a:xfrm>
          <a:prstGeom prst="rect">
            <a:avLst/>
          </a:prstGeom>
          <a:solidFill>
            <a:srgbClr val="EDEDED"/>
          </a:solidFill>
        </p:spPr>
        <p:txBody>
          <a:bodyPr vert="horz" wrap="square" lIns="0" tIns="0" rIns="0" bIns="0" rtlCol="0">
            <a:spAutoFit/>
          </a:bodyPr>
          <a:lstStyle/>
          <a:p>
            <a:pPr marL="79375">
              <a:lnSpc>
                <a:spcPts val="2695"/>
              </a:lnSpc>
            </a:pPr>
            <a:r>
              <a:rPr sz="2325" spc="211" dirty="0">
                <a:solidFill>
                  <a:srgbClr val="22373B"/>
                </a:solidFill>
                <a:latin typeface="Cambria" panose="02040503050406030204"/>
                <a:cs typeface="Cambria" panose="02040503050406030204"/>
              </a:rPr>
              <a:t>sizeof(void)</a:t>
            </a:r>
            <a:r>
              <a:rPr sz="2325" spc="655" dirty="0">
                <a:solidFill>
                  <a:srgbClr val="22373B"/>
                </a:solidFill>
                <a:latin typeface="Cambria" panose="02040503050406030204"/>
                <a:cs typeface="Cambria" panose="02040503050406030204"/>
              </a:rPr>
              <a:t> </a:t>
            </a:r>
            <a:r>
              <a:rPr sz="2325" spc="-85" dirty="0">
                <a:solidFill>
                  <a:srgbClr val="22373B"/>
                </a:solidFill>
                <a:latin typeface="Cambria" panose="02040503050406030204"/>
                <a:cs typeface="Cambria" panose="02040503050406030204"/>
              </a:rPr>
              <a:t>==</a:t>
            </a:r>
            <a:r>
              <a:rPr sz="2325" spc="232" dirty="0">
                <a:solidFill>
                  <a:srgbClr val="22373B"/>
                </a:solidFill>
                <a:latin typeface="Cambria" panose="02040503050406030204"/>
                <a:cs typeface="Cambria" panose="02040503050406030204"/>
              </a:rPr>
              <a:t> </a:t>
            </a:r>
            <a:r>
              <a:rPr sz="2325" spc="-85" dirty="0">
                <a:solidFill>
                  <a:srgbClr val="22373B"/>
                </a:solidFill>
                <a:latin typeface="Cambria" panose="02040503050406030204"/>
                <a:cs typeface="Cambria" panose="02040503050406030204"/>
              </a:rPr>
              <a:t>1</a:t>
            </a:r>
            <a:endParaRPr sz="2325">
              <a:latin typeface="Cambria" panose="02040503050406030204"/>
              <a:cs typeface="Cambria" panose="02040503050406030204"/>
            </a:endParaRPr>
          </a:p>
        </p:txBody>
      </p:sp>
      <p:sp>
        <p:nvSpPr>
          <p:cNvPr id="13" name="object 13"/>
          <p:cNvSpPr txBox="1"/>
          <p:nvPr/>
        </p:nvSpPr>
        <p:spPr>
          <a:xfrm>
            <a:off x="4808974" y="3287837"/>
            <a:ext cx="2710990" cy="382183"/>
          </a:xfrm>
          <a:prstGeom prst="rect">
            <a:avLst/>
          </a:prstGeom>
        </p:spPr>
        <p:txBody>
          <a:bodyPr vert="horz" wrap="square" lIns="0" tIns="24157" rIns="0" bIns="0" rtlCol="0">
            <a:spAutoFit/>
          </a:bodyPr>
          <a:lstStyle/>
          <a:p>
            <a:pPr marL="26670">
              <a:spcBef>
                <a:spcPts val="190"/>
              </a:spcBef>
            </a:pPr>
            <a:r>
              <a:rPr sz="2325" spc="11" dirty="0">
                <a:solidFill>
                  <a:srgbClr val="22373B"/>
                </a:solidFill>
                <a:latin typeface="Tahoma" panose="020B0604030504040204"/>
                <a:cs typeface="Tahoma" panose="020B0604030504040204"/>
              </a:rPr>
              <a:t>(GCC),</a:t>
            </a:r>
            <a:r>
              <a:rPr sz="2325" spc="-21"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while</a:t>
            </a:r>
            <a:r>
              <a:rPr sz="2325" dirty="0">
                <a:solidFill>
                  <a:srgbClr val="22373B"/>
                </a:solidFill>
                <a:latin typeface="Tahoma" panose="020B0604030504040204"/>
                <a:cs typeface="Tahoma" panose="020B0604030504040204"/>
              </a:rPr>
              <a:t> </a:t>
            </a:r>
            <a:r>
              <a:rPr sz="2325" spc="-42" dirty="0">
                <a:solidFill>
                  <a:srgbClr val="22373B"/>
                </a:solidFill>
                <a:latin typeface="Tahoma" panose="020B0604030504040204"/>
                <a:cs typeface="Tahoma" panose="020B0604030504040204"/>
              </a:rPr>
              <a:t>in</a:t>
            </a:r>
            <a:r>
              <a:rPr sz="2325" spc="-11"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C++</a:t>
            </a:r>
            <a:endParaRPr sz="2325">
              <a:latin typeface="Tahoma" panose="020B0604030504040204"/>
              <a:cs typeface="Tahoma" panose="020B0604030504040204"/>
            </a:endParaRPr>
          </a:p>
        </p:txBody>
      </p:sp>
      <p:sp>
        <p:nvSpPr>
          <p:cNvPr id="14" name="object 14"/>
          <p:cNvSpPr txBox="1"/>
          <p:nvPr/>
        </p:nvSpPr>
        <p:spPr>
          <a:xfrm>
            <a:off x="7589971" y="3323938"/>
            <a:ext cx="2006401" cy="346249"/>
          </a:xfrm>
          <a:prstGeom prst="rect">
            <a:avLst/>
          </a:prstGeom>
          <a:solidFill>
            <a:srgbClr val="EDEDED"/>
          </a:solidFill>
        </p:spPr>
        <p:txBody>
          <a:bodyPr vert="horz" wrap="square" lIns="0" tIns="0" rIns="0" bIns="0" rtlCol="0">
            <a:spAutoFit/>
          </a:bodyPr>
          <a:lstStyle/>
          <a:p>
            <a:pPr marL="79375">
              <a:lnSpc>
                <a:spcPts val="2695"/>
              </a:lnSpc>
            </a:pPr>
            <a:r>
              <a:rPr sz="2325" spc="211" dirty="0">
                <a:solidFill>
                  <a:srgbClr val="22373B"/>
                </a:solidFill>
                <a:latin typeface="Cambria" panose="02040503050406030204"/>
                <a:cs typeface="Cambria" panose="02040503050406030204"/>
              </a:rPr>
              <a:t>sizeof(void)</a:t>
            </a:r>
            <a:endParaRPr sz="2325">
              <a:latin typeface="Cambria" panose="02040503050406030204"/>
              <a:cs typeface="Cambria" panose="02040503050406030204"/>
            </a:endParaRPr>
          </a:p>
        </p:txBody>
      </p:sp>
      <p:sp>
        <p:nvSpPr>
          <p:cNvPr id="15" name="object 15"/>
          <p:cNvSpPr txBox="1"/>
          <p:nvPr/>
        </p:nvSpPr>
        <p:spPr>
          <a:xfrm>
            <a:off x="9665920" y="3287837"/>
            <a:ext cx="1103185" cy="382183"/>
          </a:xfrm>
          <a:prstGeom prst="rect">
            <a:avLst/>
          </a:prstGeom>
        </p:spPr>
        <p:txBody>
          <a:bodyPr vert="horz" wrap="square" lIns="0" tIns="24157" rIns="0" bIns="0" rtlCol="0">
            <a:spAutoFit/>
          </a:bodyPr>
          <a:lstStyle/>
          <a:p>
            <a:pPr marL="26670">
              <a:spcBef>
                <a:spcPts val="190"/>
              </a:spcBef>
            </a:pPr>
            <a:r>
              <a:rPr sz="2325" spc="-106" dirty="0">
                <a:solidFill>
                  <a:srgbClr val="22373B"/>
                </a:solidFill>
                <a:latin typeface="Tahoma" panose="020B0604030504040204"/>
                <a:cs typeface="Tahoma" panose="020B0604030504040204"/>
              </a:rPr>
              <a:t>d</a:t>
            </a:r>
            <a:r>
              <a:rPr sz="2325" spc="-42" dirty="0">
                <a:solidFill>
                  <a:srgbClr val="22373B"/>
                </a:solidFill>
                <a:latin typeface="Tahoma" panose="020B0604030504040204"/>
                <a:cs typeface="Tahoma" panose="020B0604030504040204"/>
              </a:rPr>
              <a:t>o</a:t>
            </a:r>
            <a:r>
              <a:rPr sz="2325" spc="-201" dirty="0">
                <a:solidFill>
                  <a:srgbClr val="22373B"/>
                </a:solidFill>
                <a:latin typeface="Tahoma" panose="020B0604030504040204"/>
                <a:cs typeface="Tahoma" panose="020B0604030504040204"/>
              </a:rPr>
              <a:t>e</a:t>
            </a:r>
            <a:r>
              <a:rPr sz="2325" spc="-159" dirty="0">
                <a:solidFill>
                  <a:srgbClr val="22373B"/>
                </a:solidFill>
                <a:latin typeface="Tahoma" panose="020B0604030504040204"/>
                <a:cs typeface="Tahoma" panose="020B0604030504040204"/>
              </a:rPr>
              <a:t>s</a:t>
            </a:r>
            <a:r>
              <a:rPr sz="2325" spc="32"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not</a:t>
            </a:r>
            <a:endParaRPr sz="2325">
              <a:latin typeface="Tahoma" panose="020B0604030504040204"/>
              <a:cs typeface="Tahoma" panose="020B0604030504040204"/>
            </a:endParaRPr>
          </a:p>
        </p:txBody>
      </p:sp>
      <p:sp>
        <p:nvSpPr>
          <p:cNvPr id="16" name="object 16"/>
          <p:cNvSpPr txBox="1"/>
          <p:nvPr/>
        </p:nvSpPr>
        <p:spPr>
          <a:xfrm>
            <a:off x="1322646" y="3626111"/>
            <a:ext cx="1171631" cy="382183"/>
          </a:xfrm>
          <a:prstGeom prst="rect">
            <a:avLst/>
          </a:prstGeom>
        </p:spPr>
        <p:txBody>
          <a:bodyPr vert="horz" wrap="square" lIns="0" tIns="24157" rIns="0" bIns="0" rtlCol="0">
            <a:spAutoFit/>
          </a:bodyPr>
          <a:lstStyle/>
          <a:p>
            <a:pPr marL="26670">
              <a:spcBef>
                <a:spcPts val="190"/>
              </a:spcBef>
            </a:pPr>
            <a:r>
              <a:rPr sz="2325" spc="-53" dirty="0">
                <a:solidFill>
                  <a:srgbClr val="22373B"/>
                </a:solidFill>
                <a:latin typeface="Tahoma" panose="020B0604030504040204"/>
                <a:cs typeface="Tahoma" panose="020B0604030504040204"/>
              </a:rPr>
              <a:t>c</a:t>
            </a:r>
            <a:r>
              <a:rPr sz="2325" spc="-116" dirty="0">
                <a:solidFill>
                  <a:srgbClr val="22373B"/>
                </a:solidFill>
                <a:latin typeface="Tahoma" panose="020B0604030504040204"/>
                <a:cs typeface="Tahoma" panose="020B0604030504040204"/>
              </a:rPr>
              <a:t>om</a:t>
            </a:r>
            <a:r>
              <a:rPr sz="2325" spc="-63" dirty="0">
                <a:solidFill>
                  <a:srgbClr val="22373B"/>
                </a:solidFill>
                <a:latin typeface="Tahoma" panose="020B0604030504040204"/>
                <a:cs typeface="Tahoma" panose="020B0604030504040204"/>
              </a:rPr>
              <a:t>pile</a:t>
            </a:r>
            <a:r>
              <a:rPr sz="2325" spc="-42" dirty="0">
                <a:solidFill>
                  <a:srgbClr val="22373B"/>
                </a:solidFill>
                <a:latin typeface="Tahoma" panose="020B0604030504040204"/>
                <a:cs typeface="Tahoma" panose="020B0604030504040204"/>
              </a:rPr>
              <a:t>!!</a:t>
            </a:r>
            <a:endParaRPr sz="2325">
              <a:latin typeface="Tahoma" panose="020B0604030504040204"/>
              <a:cs typeface="Tahoma" panose="020B0604030504040204"/>
            </a:endParaRPr>
          </a:p>
        </p:txBody>
      </p:sp>
      <p:grpSp>
        <p:nvGrpSpPr>
          <p:cNvPr id="17" name="object 17"/>
          <p:cNvGrpSpPr/>
          <p:nvPr/>
        </p:nvGrpSpPr>
        <p:grpSpPr>
          <a:xfrm>
            <a:off x="1349479" y="4284039"/>
            <a:ext cx="10066900" cy="1025345"/>
            <a:chOff x="637092" y="2026985"/>
            <a:chExt cx="4763135" cy="485140"/>
          </a:xfrm>
        </p:grpSpPr>
        <p:sp>
          <p:nvSpPr>
            <p:cNvPr id="18" name="object 18"/>
            <p:cNvSpPr/>
            <p:nvPr/>
          </p:nvSpPr>
          <p:spPr>
            <a:xfrm>
              <a:off x="637092" y="2026985"/>
              <a:ext cx="4763135" cy="485140"/>
            </a:xfrm>
            <a:custGeom>
              <a:avLst/>
              <a:gdLst/>
              <a:ahLst/>
              <a:cxnLst/>
              <a:rect l="l" t="t" r="r" b="b"/>
              <a:pathLst>
                <a:path w="4763135" h="485139">
                  <a:moveTo>
                    <a:pt x="4762906" y="0"/>
                  </a:moveTo>
                  <a:lnTo>
                    <a:pt x="0" y="0"/>
                  </a:lnTo>
                  <a:lnTo>
                    <a:pt x="0" y="484593"/>
                  </a:lnTo>
                  <a:lnTo>
                    <a:pt x="4762906" y="484593"/>
                  </a:lnTo>
                  <a:lnTo>
                    <a:pt x="4762906" y="0"/>
                  </a:lnTo>
                  <a:close/>
                </a:path>
              </a:pathLst>
            </a:custGeom>
            <a:solidFill>
              <a:srgbClr val="EDEDED"/>
            </a:solidFill>
          </p:spPr>
          <p:txBody>
            <a:bodyPr wrap="square" lIns="0" tIns="0" rIns="0" bIns="0" rtlCol="0"/>
            <a:lstStyle/>
            <a:p>
              <a:endParaRPr sz="3805"/>
            </a:p>
          </p:txBody>
        </p:sp>
        <p:sp>
          <p:nvSpPr>
            <p:cNvPr id="19" name="object 19"/>
            <p:cNvSpPr/>
            <p:nvPr/>
          </p:nvSpPr>
          <p:spPr>
            <a:xfrm>
              <a:off x="1930501" y="2343939"/>
              <a:ext cx="638175" cy="0"/>
            </a:xfrm>
            <a:custGeom>
              <a:avLst/>
              <a:gdLst/>
              <a:ahLst/>
              <a:cxnLst/>
              <a:rect l="l" t="t" r="r" b="b"/>
              <a:pathLst>
                <a:path w="638175">
                  <a:moveTo>
                    <a:pt x="0" y="0"/>
                  </a:moveTo>
                  <a:lnTo>
                    <a:pt x="638060" y="0"/>
                  </a:lnTo>
                </a:path>
              </a:pathLst>
            </a:custGeom>
            <a:ln w="5054">
              <a:solidFill>
                <a:srgbClr val="3D7A7A"/>
              </a:solidFill>
            </a:ln>
          </p:spPr>
          <p:txBody>
            <a:bodyPr wrap="square" lIns="0" tIns="0" rIns="0" bIns="0" rtlCol="0"/>
            <a:lstStyle/>
            <a:p>
              <a:endParaRPr sz="3805"/>
            </a:p>
          </p:txBody>
        </p:sp>
      </p:grpSp>
      <p:sp>
        <p:nvSpPr>
          <p:cNvPr id="20" name="object 20"/>
          <p:cNvSpPr txBox="1"/>
          <p:nvPr/>
        </p:nvSpPr>
        <p:spPr>
          <a:xfrm>
            <a:off x="1349479" y="4284040"/>
            <a:ext cx="10066900" cy="986138"/>
          </a:xfrm>
          <a:prstGeom prst="rect">
            <a:avLst/>
          </a:prstGeom>
        </p:spPr>
        <p:txBody>
          <a:bodyPr vert="horz" wrap="square" lIns="0" tIns="5368" rIns="0" bIns="0" rtlCol="0">
            <a:spAutoFit/>
          </a:bodyPr>
          <a:lstStyle/>
          <a:p>
            <a:pPr marL="79375">
              <a:spcBef>
                <a:spcPts val="40"/>
              </a:spcBef>
            </a:pPr>
            <a:r>
              <a:rPr sz="1900" b="1" spc="275" dirty="0">
                <a:solidFill>
                  <a:srgbClr val="AF003F"/>
                </a:solidFill>
                <a:latin typeface="Calibri" panose="020F0502020204030204"/>
                <a:cs typeface="Calibri" panose="020F0502020204030204"/>
              </a:rPr>
              <a:t>int</a:t>
            </a:r>
            <a:r>
              <a:rPr sz="1900" b="1" spc="507" dirty="0">
                <a:solidFill>
                  <a:srgbClr val="AF003F"/>
                </a:solidFill>
                <a:latin typeface="Calibri" panose="020F0502020204030204"/>
                <a:cs typeface="Calibri" panose="020F0502020204030204"/>
              </a:rPr>
              <a:t> </a:t>
            </a:r>
            <a:r>
              <a:rPr sz="1900" spc="148" dirty="0">
                <a:solidFill>
                  <a:srgbClr val="0000FF"/>
                </a:solidFill>
                <a:latin typeface="Calibri" panose="020F0502020204030204"/>
                <a:cs typeface="Calibri" panose="020F0502020204030204"/>
              </a:rPr>
              <a:t>main</a:t>
            </a:r>
            <a:r>
              <a:rPr sz="1900" spc="148" dirty="0">
                <a:solidFill>
                  <a:srgbClr val="22373B"/>
                </a:solidFill>
                <a:latin typeface="Calibri" panose="020F0502020204030204"/>
                <a:cs typeface="Calibri" panose="020F0502020204030204"/>
              </a:rPr>
              <a:t>()</a:t>
            </a:r>
            <a:r>
              <a:rPr sz="1900" spc="507" dirty="0">
                <a:solidFill>
                  <a:srgbClr val="22373B"/>
                </a:solidFill>
                <a:latin typeface="Calibri" panose="020F0502020204030204"/>
                <a:cs typeface="Calibri" panose="020F0502020204030204"/>
              </a:rPr>
              <a:t> </a:t>
            </a:r>
            <a:r>
              <a:rPr sz="1900" spc="391"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a:p>
            <a:pPr marL="79375">
              <a:spcBef>
                <a:spcPts val="380"/>
              </a:spcBef>
            </a:pPr>
            <a:r>
              <a:rPr sz="1900" i="1" spc="254" dirty="0">
                <a:solidFill>
                  <a:srgbClr val="3D7A7A"/>
                </a:solidFill>
                <a:latin typeface="Calibri" panose="020F0502020204030204"/>
                <a:cs typeface="Calibri" panose="020F0502020204030204"/>
              </a:rPr>
              <a:t>// </a:t>
            </a:r>
            <a:r>
              <a:rPr sz="1900" i="1" spc="864" dirty="0">
                <a:solidFill>
                  <a:srgbClr val="3D7A7A"/>
                </a:solidFill>
                <a:latin typeface="Calibri" panose="020F0502020204030204"/>
                <a:cs typeface="Calibri" panose="020F0502020204030204"/>
              </a:rPr>
              <a:t> </a:t>
            </a:r>
            <a:r>
              <a:rPr sz="1900" i="1" spc="275" dirty="0">
                <a:solidFill>
                  <a:srgbClr val="3D7A7A"/>
                </a:solidFill>
                <a:latin typeface="Calibri" panose="020F0502020204030204"/>
                <a:cs typeface="Calibri" panose="020F0502020204030204"/>
              </a:rPr>
              <a:t>sizeof(void);</a:t>
            </a:r>
            <a:r>
              <a:rPr sz="1900" i="1" spc="550" dirty="0">
                <a:solidFill>
                  <a:srgbClr val="3D7A7A"/>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537" dirty="0">
                <a:solidFill>
                  <a:srgbClr val="3D7A7A"/>
                </a:solidFill>
                <a:latin typeface="Calibri" panose="020F0502020204030204"/>
                <a:cs typeface="Calibri" panose="020F0502020204030204"/>
              </a:rPr>
              <a:t> </a:t>
            </a:r>
            <a:r>
              <a:rPr sz="1900" i="1" spc="-63" dirty="0">
                <a:solidFill>
                  <a:srgbClr val="3D7A7A"/>
                </a:solidFill>
                <a:latin typeface="Arial" panose="020B0604020202090204"/>
                <a:cs typeface="Arial" panose="020B0604020202090204"/>
              </a:rPr>
              <a:t>compile</a:t>
            </a:r>
            <a:r>
              <a:rPr sz="1900" i="1" spc="106" dirty="0">
                <a:solidFill>
                  <a:srgbClr val="3D7A7A"/>
                </a:solidFill>
                <a:latin typeface="Arial" panose="020B0604020202090204"/>
                <a:cs typeface="Arial" panose="020B0604020202090204"/>
              </a:rPr>
              <a:t> </a:t>
            </a:r>
            <a:r>
              <a:rPr sz="1900" i="1" spc="-53" dirty="0">
                <a:solidFill>
                  <a:srgbClr val="3D7A7A"/>
                </a:solidFill>
                <a:latin typeface="Arial" panose="020B0604020202090204"/>
                <a:cs typeface="Arial" panose="020B0604020202090204"/>
              </a:rPr>
              <a:t>error</a:t>
            </a:r>
            <a:endParaRPr sz="1900">
              <a:latin typeface="Arial" panose="020B0604020202090204"/>
              <a:cs typeface="Arial" panose="020B0604020202090204"/>
            </a:endParaRPr>
          </a:p>
          <a:p>
            <a:pPr marL="79375">
              <a:spcBef>
                <a:spcPts val="380"/>
              </a:spcBef>
            </a:pPr>
            <a:r>
              <a:rPr sz="1900" spc="391"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p:txBody>
      </p:sp>
      <p:sp>
        <p:nvSpPr>
          <p:cNvPr id="26" name="灯片编号占位符 3"/>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5" y="172910"/>
            <a:ext cx="2615703" cy="415983"/>
          </a:xfrm>
          <a:prstGeom prst="rect">
            <a:avLst/>
          </a:prstGeom>
        </p:spPr>
        <p:txBody>
          <a:bodyPr vert="horz" wrap="square" lIns="0" tIns="25499" rIns="0" bIns="0" rtlCol="0" anchor="ctr" anchorCtr="0">
            <a:spAutoFit/>
          </a:bodyPr>
          <a:lstStyle/>
          <a:p>
            <a:pPr marL="26670">
              <a:spcBef>
                <a:spcPts val="200"/>
              </a:spcBef>
            </a:pPr>
            <a:r>
              <a:rPr sz="2535" spc="306" dirty="0">
                <a:solidFill>
                  <a:srgbClr val="FAFAFA"/>
                </a:solidFill>
                <a:latin typeface="Calibri" panose="020F0502020204030204"/>
                <a:cs typeface="Calibri" panose="020F0502020204030204"/>
              </a:rPr>
              <a:t>nullptr</a:t>
            </a:r>
            <a:r>
              <a:rPr sz="2535" spc="190" dirty="0">
                <a:solidFill>
                  <a:srgbClr val="FAFAFA"/>
                </a:solidFill>
                <a:latin typeface="Calibri" panose="020F0502020204030204"/>
                <a:cs typeface="Calibri" panose="020F0502020204030204"/>
              </a:rPr>
              <a:t> </a:t>
            </a:r>
            <a:r>
              <a:rPr sz="2535" spc="-190" dirty="0">
                <a:solidFill>
                  <a:srgbClr val="FAFAFA"/>
                </a:solidFill>
              </a:rPr>
              <a:t>Keyword</a:t>
            </a:r>
            <a:endParaRPr sz="2535" dirty="0">
              <a:latin typeface="Calibri" panose="020F0502020204030204"/>
              <a:cs typeface="Calibri" panose="020F0502020204030204"/>
            </a:endParaRPr>
          </a:p>
        </p:txBody>
      </p:sp>
      <p:sp>
        <p:nvSpPr>
          <p:cNvPr id="3" name="object 3"/>
          <p:cNvSpPr txBox="1"/>
          <p:nvPr/>
        </p:nvSpPr>
        <p:spPr>
          <a:xfrm>
            <a:off x="736993" y="967283"/>
            <a:ext cx="4465081" cy="382183"/>
          </a:xfrm>
          <a:prstGeom prst="rect">
            <a:avLst/>
          </a:prstGeom>
        </p:spPr>
        <p:txBody>
          <a:bodyPr vert="horz" wrap="square" lIns="0" tIns="24157" rIns="0" bIns="0" rtlCol="0">
            <a:spAutoFit/>
          </a:bodyPr>
          <a:lstStyle/>
          <a:p>
            <a:pPr marL="26670">
              <a:spcBef>
                <a:spcPts val="190"/>
              </a:spcBef>
            </a:pPr>
            <a:r>
              <a:rPr sz="2325" dirty="0">
                <a:solidFill>
                  <a:srgbClr val="008B73"/>
                </a:solidFill>
                <a:latin typeface="Tahoma" panose="020B0604030504040204"/>
                <a:cs typeface="Tahoma" panose="020B0604030504040204"/>
              </a:rPr>
              <a:t>C++11</a:t>
            </a:r>
            <a:r>
              <a:rPr sz="2325" spc="-11" dirty="0">
                <a:solidFill>
                  <a:srgbClr val="008B73"/>
                </a:solidFill>
                <a:latin typeface="Tahoma" panose="020B0604030504040204"/>
                <a:cs typeface="Tahoma" panose="020B0604030504040204"/>
              </a:rPr>
              <a:t> </a:t>
            </a:r>
            <a:r>
              <a:rPr sz="2325" spc="-42" dirty="0">
                <a:solidFill>
                  <a:srgbClr val="22373B"/>
                </a:solidFill>
                <a:latin typeface="Tahoma" panose="020B0604030504040204"/>
                <a:cs typeface="Tahoma" panose="020B0604030504040204"/>
              </a:rPr>
              <a:t>intr</a:t>
            </a:r>
            <a:r>
              <a:rPr sz="2325" spc="11" dirty="0">
                <a:solidFill>
                  <a:srgbClr val="22373B"/>
                </a:solidFill>
                <a:latin typeface="Tahoma" panose="020B0604030504040204"/>
                <a:cs typeface="Tahoma" panose="020B0604030504040204"/>
              </a:rPr>
              <a:t>o</a:t>
            </a:r>
            <a:r>
              <a:rPr sz="2325" spc="-85" dirty="0">
                <a:solidFill>
                  <a:srgbClr val="22373B"/>
                </a:solidFill>
                <a:latin typeface="Tahoma" panose="020B0604030504040204"/>
                <a:cs typeface="Tahoma" panose="020B0604030504040204"/>
              </a:rPr>
              <a:t>duc</a:t>
            </a:r>
            <a:r>
              <a:rPr sz="2325" spc="-201" dirty="0">
                <a:solidFill>
                  <a:srgbClr val="22373B"/>
                </a:solidFill>
                <a:latin typeface="Tahoma" panose="020B0604030504040204"/>
                <a:cs typeface="Tahoma" panose="020B0604030504040204"/>
              </a:rPr>
              <a:t>e</a:t>
            </a:r>
            <a:r>
              <a:rPr sz="2325" spc="-159" dirty="0">
                <a:solidFill>
                  <a:srgbClr val="22373B"/>
                </a:solidFill>
                <a:latin typeface="Tahoma" panose="020B0604030504040204"/>
                <a:cs typeface="Tahoma" panose="020B0604030504040204"/>
              </a:rPr>
              <a:t>s</a:t>
            </a:r>
            <a:r>
              <a:rPr sz="2325" spc="-11" dirty="0">
                <a:solidFill>
                  <a:srgbClr val="22373B"/>
                </a:solidFill>
                <a:latin typeface="Tahoma" panose="020B0604030504040204"/>
                <a:cs typeface="Tahoma" panose="020B0604030504040204"/>
              </a:rPr>
              <a:t> </a:t>
            </a:r>
            <a:r>
              <a:rPr sz="2325" spc="-21" dirty="0">
                <a:solidFill>
                  <a:srgbClr val="22373B"/>
                </a:solidFill>
                <a:latin typeface="Tahoma" panose="020B0604030504040204"/>
                <a:cs typeface="Tahoma" panose="020B0604030504040204"/>
              </a:rPr>
              <a:t>t</a:t>
            </a:r>
            <a:r>
              <a:rPr sz="2325" spc="-42" dirty="0">
                <a:solidFill>
                  <a:srgbClr val="22373B"/>
                </a:solidFill>
                <a:latin typeface="Tahoma" panose="020B0604030504040204"/>
                <a:cs typeface="Tahoma" panose="020B0604030504040204"/>
              </a:rPr>
              <a:t>h</a:t>
            </a:r>
            <a:r>
              <a:rPr sz="2325" spc="-201" dirty="0">
                <a:solidFill>
                  <a:srgbClr val="22373B"/>
                </a:solidFill>
                <a:latin typeface="Tahoma" panose="020B0604030504040204"/>
                <a:cs typeface="Tahoma" panose="020B0604030504040204"/>
              </a:rPr>
              <a:t>e</a:t>
            </a:r>
            <a:r>
              <a:rPr sz="2325" dirty="0">
                <a:solidFill>
                  <a:srgbClr val="22373B"/>
                </a:solidFill>
                <a:latin typeface="Tahoma" panose="020B0604030504040204"/>
                <a:cs typeface="Tahoma" panose="020B0604030504040204"/>
              </a:rPr>
              <a:t> </a:t>
            </a:r>
            <a:r>
              <a:rPr sz="2325" spc="-159" dirty="0">
                <a:solidFill>
                  <a:srgbClr val="22373B"/>
                </a:solidFill>
                <a:latin typeface="Tahoma" panose="020B0604030504040204"/>
                <a:cs typeface="Tahoma" panose="020B0604030504040204"/>
              </a:rPr>
              <a:t>new</a:t>
            </a:r>
            <a:r>
              <a:rPr sz="2325" spc="-11"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k</a:t>
            </a:r>
            <a:r>
              <a:rPr sz="2325" spc="-201" dirty="0">
                <a:solidFill>
                  <a:srgbClr val="22373B"/>
                </a:solidFill>
                <a:latin typeface="Tahoma" panose="020B0604030504040204"/>
                <a:cs typeface="Tahoma" panose="020B0604030504040204"/>
              </a:rPr>
              <a:t>e</a:t>
            </a:r>
            <a:r>
              <a:rPr sz="2325" spc="-106" dirty="0">
                <a:solidFill>
                  <a:srgbClr val="22373B"/>
                </a:solidFill>
                <a:latin typeface="Tahoma" panose="020B0604030504040204"/>
                <a:cs typeface="Tahoma" panose="020B0604030504040204"/>
              </a:rPr>
              <a:t>y</a:t>
            </a:r>
            <a:r>
              <a:rPr sz="2325" spc="-211" dirty="0">
                <a:solidFill>
                  <a:srgbClr val="22373B"/>
                </a:solidFill>
                <a:latin typeface="Tahoma" panose="020B0604030504040204"/>
                <a:cs typeface="Tahoma" panose="020B0604030504040204"/>
              </a:rPr>
              <a:t>w</a:t>
            </a:r>
            <a:r>
              <a:rPr sz="2325" spc="-190" dirty="0">
                <a:solidFill>
                  <a:srgbClr val="22373B"/>
                </a:solidFill>
                <a:latin typeface="Tahoma" panose="020B0604030504040204"/>
                <a:cs typeface="Tahoma" panose="020B0604030504040204"/>
              </a:rPr>
              <a:t>o</a:t>
            </a:r>
            <a:r>
              <a:rPr sz="2325" spc="-74" dirty="0">
                <a:solidFill>
                  <a:srgbClr val="22373B"/>
                </a:solidFill>
                <a:latin typeface="Tahoma" panose="020B0604030504040204"/>
                <a:cs typeface="Tahoma" panose="020B0604030504040204"/>
              </a:rPr>
              <a:t>rd</a:t>
            </a:r>
            <a:endParaRPr sz="2325" dirty="0">
              <a:latin typeface="Tahoma" panose="020B0604030504040204"/>
              <a:cs typeface="Tahoma" panose="020B0604030504040204"/>
            </a:endParaRPr>
          </a:p>
        </p:txBody>
      </p:sp>
      <p:sp>
        <p:nvSpPr>
          <p:cNvPr id="4" name="object 4"/>
          <p:cNvSpPr txBox="1"/>
          <p:nvPr/>
        </p:nvSpPr>
        <p:spPr>
          <a:xfrm>
            <a:off x="5267428" y="1031301"/>
            <a:ext cx="1237393" cy="320601"/>
          </a:xfrm>
          <a:prstGeom prst="rect">
            <a:avLst/>
          </a:prstGeom>
          <a:solidFill>
            <a:srgbClr val="EDEDED"/>
          </a:solidFill>
        </p:spPr>
        <p:txBody>
          <a:bodyPr vert="horz" wrap="square" lIns="0" tIns="0" rIns="0" bIns="0" rtlCol="0">
            <a:spAutoFit/>
          </a:bodyPr>
          <a:lstStyle/>
          <a:p>
            <a:pPr marL="79375">
              <a:lnSpc>
                <a:spcPts val="2475"/>
              </a:lnSpc>
            </a:pPr>
            <a:r>
              <a:rPr sz="2325" spc="222" dirty="0">
                <a:solidFill>
                  <a:srgbClr val="0000FF"/>
                </a:solidFill>
                <a:latin typeface="Cambria" panose="02040503050406030204"/>
                <a:cs typeface="Cambria" panose="02040503050406030204"/>
              </a:rPr>
              <a:t>nullptr</a:t>
            </a:r>
            <a:endParaRPr sz="2325">
              <a:latin typeface="Cambria" panose="02040503050406030204"/>
              <a:cs typeface="Cambria" panose="02040503050406030204"/>
            </a:endParaRPr>
          </a:p>
        </p:txBody>
      </p:sp>
      <p:sp>
        <p:nvSpPr>
          <p:cNvPr id="5" name="object 5"/>
          <p:cNvSpPr/>
          <p:nvPr/>
        </p:nvSpPr>
        <p:spPr>
          <a:xfrm>
            <a:off x="10144875" y="1031306"/>
            <a:ext cx="622723" cy="336861"/>
          </a:xfrm>
          <a:custGeom>
            <a:avLst/>
            <a:gdLst/>
            <a:ahLst/>
            <a:cxnLst/>
            <a:rect l="l" t="t" r="r" b="b"/>
            <a:pathLst>
              <a:path w="294639" h="159384">
                <a:moveTo>
                  <a:pt x="294119" y="0"/>
                </a:moveTo>
                <a:lnTo>
                  <a:pt x="0" y="0"/>
                </a:lnTo>
                <a:lnTo>
                  <a:pt x="0" y="158913"/>
                </a:lnTo>
                <a:lnTo>
                  <a:pt x="294119" y="158913"/>
                </a:lnTo>
                <a:lnTo>
                  <a:pt x="294119" y="0"/>
                </a:lnTo>
                <a:close/>
              </a:path>
            </a:pathLst>
          </a:custGeom>
          <a:solidFill>
            <a:srgbClr val="EDEDED"/>
          </a:solidFill>
        </p:spPr>
        <p:txBody>
          <a:bodyPr wrap="square" lIns="0" tIns="0" rIns="0" bIns="0" rtlCol="0"/>
          <a:lstStyle/>
          <a:p>
            <a:endParaRPr sz="3805"/>
          </a:p>
        </p:txBody>
      </p:sp>
      <p:sp>
        <p:nvSpPr>
          <p:cNvPr id="6" name="object 6"/>
          <p:cNvSpPr txBox="1"/>
          <p:nvPr/>
        </p:nvSpPr>
        <p:spPr>
          <a:xfrm>
            <a:off x="6569349" y="967283"/>
            <a:ext cx="4874414" cy="382183"/>
          </a:xfrm>
          <a:prstGeom prst="rect">
            <a:avLst/>
          </a:prstGeom>
        </p:spPr>
        <p:txBody>
          <a:bodyPr vert="horz" wrap="square" lIns="0" tIns="24157" rIns="0" bIns="0" rtlCol="0">
            <a:spAutoFit/>
          </a:bodyPr>
          <a:lstStyle/>
          <a:p>
            <a:pPr marL="26670">
              <a:spcBef>
                <a:spcPts val="190"/>
              </a:spcBef>
            </a:pPr>
            <a:r>
              <a:rPr sz="2325" spc="-32" dirty="0">
                <a:solidFill>
                  <a:srgbClr val="22373B"/>
                </a:solidFill>
                <a:latin typeface="Tahoma" panose="020B0604030504040204"/>
                <a:cs typeface="Tahoma" panose="020B0604030504040204"/>
              </a:rPr>
              <a:t>to</a:t>
            </a:r>
            <a:r>
              <a:rPr sz="2325" spc="-21"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represent</a:t>
            </a:r>
            <a:r>
              <a:rPr sz="2325" spc="-11"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a</a:t>
            </a:r>
            <a:r>
              <a:rPr sz="2325" spc="-11" dirty="0">
                <a:solidFill>
                  <a:srgbClr val="22373B"/>
                </a:solidFill>
                <a:latin typeface="Tahoma" panose="020B0604030504040204"/>
                <a:cs typeface="Tahoma" panose="020B0604030504040204"/>
              </a:rPr>
              <a:t> </a:t>
            </a:r>
            <a:r>
              <a:rPr sz="2325" spc="241" dirty="0">
                <a:solidFill>
                  <a:srgbClr val="22373B"/>
                </a:solidFill>
                <a:latin typeface="Cambria" panose="02040503050406030204"/>
                <a:cs typeface="Cambria" panose="02040503050406030204"/>
              </a:rPr>
              <a:t>null</a:t>
            </a:r>
            <a:r>
              <a:rPr sz="2325" spc="201"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pointer</a:t>
            </a:r>
            <a:r>
              <a:rPr sz="2325" spc="-11" dirty="0">
                <a:solidFill>
                  <a:srgbClr val="22373B"/>
                </a:solidFill>
                <a:latin typeface="Tahoma" panose="020B0604030504040204"/>
                <a:cs typeface="Tahoma" panose="020B0604030504040204"/>
              </a:rPr>
              <a:t> </a:t>
            </a:r>
            <a:r>
              <a:rPr sz="2325" dirty="0">
                <a:solidFill>
                  <a:srgbClr val="22373B"/>
                </a:solidFill>
                <a:latin typeface="Tahoma" panose="020B0604030504040204"/>
                <a:cs typeface="Tahoma" panose="020B0604030504040204"/>
              </a:rPr>
              <a:t>(</a:t>
            </a:r>
            <a:r>
              <a:rPr sz="2325" spc="-106" dirty="0">
                <a:solidFill>
                  <a:srgbClr val="22373B"/>
                </a:solidFill>
                <a:latin typeface="Tahoma" panose="020B0604030504040204"/>
                <a:cs typeface="Tahoma" panose="020B0604030504040204"/>
              </a:rPr>
              <a:t> </a:t>
            </a:r>
            <a:r>
              <a:rPr sz="2325" spc="-32" dirty="0">
                <a:solidFill>
                  <a:srgbClr val="22373B"/>
                </a:solidFill>
                <a:latin typeface="Cambria" panose="02040503050406030204"/>
                <a:cs typeface="Cambria" panose="02040503050406030204"/>
              </a:rPr>
              <a:t>0x0</a:t>
            </a:r>
            <a:r>
              <a:rPr sz="2325" spc="116" dirty="0">
                <a:solidFill>
                  <a:srgbClr val="22373B"/>
                </a:solidFill>
                <a:latin typeface="Cambria" panose="02040503050406030204"/>
                <a:cs typeface="Cambria" panose="02040503050406030204"/>
              </a:rPr>
              <a:t> </a:t>
            </a:r>
            <a:r>
              <a:rPr sz="2325" dirty="0">
                <a:solidFill>
                  <a:srgbClr val="22373B"/>
                </a:solidFill>
                <a:latin typeface="Tahoma" panose="020B0604030504040204"/>
                <a:cs typeface="Tahoma" panose="020B0604030504040204"/>
              </a:rPr>
              <a:t>)</a:t>
            </a:r>
            <a:r>
              <a:rPr sz="2325" spc="-21"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and</a:t>
            </a:r>
            <a:endParaRPr sz="2325" dirty="0">
              <a:latin typeface="Tahoma" panose="020B0604030504040204"/>
              <a:cs typeface="Tahoma" panose="020B0604030504040204"/>
            </a:endParaRPr>
          </a:p>
        </p:txBody>
      </p:sp>
      <p:sp>
        <p:nvSpPr>
          <p:cNvPr id="7" name="object 7"/>
          <p:cNvSpPr txBox="1"/>
          <p:nvPr/>
        </p:nvSpPr>
        <p:spPr>
          <a:xfrm>
            <a:off x="2436163" y="1449512"/>
            <a:ext cx="775719" cy="320601"/>
          </a:xfrm>
          <a:prstGeom prst="rect">
            <a:avLst/>
          </a:prstGeom>
          <a:solidFill>
            <a:srgbClr val="EDEDED"/>
          </a:solidFill>
        </p:spPr>
        <p:txBody>
          <a:bodyPr vert="horz" wrap="square" lIns="0" tIns="0" rIns="0" bIns="0" rtlCol="0">
            <a:spAutoFit/>
          </a:bodyPr>
          <a:lstStyle/>
          <a:p>
            <a:pPr marL="79375">
              <a:lnSpc>
                <a:spcPts val="2485"/>
              </a:lnSpc>
            </a:pPr>
            <a:r>
              <a:rPr sz="2325" spc="-190" dirty="0">
                <a:solidFill>
                  <a:srgbClr val="22373B"/>
                </a:solidFill>
                <a:latin typeface="Cambria" panose="02040503050406030204"/>
                <a:cs typeface="Cambria" panose="02040503050406030204"/>
              </a:rPr>
              <a:t>NULL</a:t>
            </a:r>
            <a:endParaRPr sz="2325">
              <a:latin typeface="Cambria" panose="02040503050406030204"/>
              <a:cs typeface="Cambria" panose="02040503050406030204"/>
            </a:endParaRPr>
          </a:p>
        </p:txBody>
      </p:sp>
      <p:sp>
        <p:nvSpPr>
          <p:cNvPr id="8" name="object 8"/>
          <p:cNvSpPr txBox="1"/>
          <p:nvPr/>
        </p:nvSpPr>
        <p:spPr>
          <a:xfrm>
            <a:off x="736985" y="1385516"/>
            <a:ext cx="3349818" cy="382183"/>
          </a:xfrm>
          <a:prstGeom prst="rect">
            <a:avLst/>
          </a:prstGeom>
        </p:spPr>
        <p:txBody>
          <a:bodyPr vert="horz" wrap="square" lIns="0" tIns="24157" rIns="0" bIns="0" rtlCol="0">
            <a:spAutoFit/>
          </a:bodyPr>
          <a:lstStyle/>
          <a:p>
            <a:pPr marL="26670">
              <a:spcBef>
                <a:spcPts val="190"/>
              </a:spcBef>
              <a:tabLst>
                <a:tab pos="2571115" algn="l"/>
              </a:tabLst>
            </a:pPr>
            <a:r>
              <a:rPr sz="2325" spc="-127" dirty="0">
                <a:solidFill>
                  <a:srgbClr val="22373B"/>
                </a:solidFill>
                <a:latin typeface="Tahoma" panose="020B0604030504040204"/>
                <a:cs typeface="Tahoma" panose="020B0604030504040204"/>
              </a:rPr>
              <a:t>re</a:t>
            </a:r>
            <a:r>
              <a:rPr sz="2325" spc="-63" dirty="0">
                <a:solidFill>
                  <a:srgbClr val="22373B"/>
                </a:solidFill>
                <a:latin typeface="Tahoma" panose="020B0604030504040204"/>
                <a:cs typeface="Tahoma" panose="020B0604030504040204"/>
              </a:rPr>
              <a:t>plac</a:t>
            </a:r>
            <a:r>
              <a:rPr sz="2325" spc="-74" dirty="0">
                <a:solidFill>
                  <a:srgbClr val="22373B"/>
                </a:solidFill>
                <a:latin typeface="Tahoma" panose="020B0604030504040204"/>
                <a:cs typeface="Tahoma" panose="020B0604030504040204"/>
              </a:rPr>
              <a:t>ing</a:t>
            </a:r>
            <a:r>
              <a:rPr sz="2325" spc="3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m</a:t>
            </a:r>
            <a:r>
              <a:rPr sz="2325" spc="-85" dirty="0">
                <a:solidFill>
                  <a:srgbClr val="22373B"/>
                </a:solidFill>
                <a:latin typeface="Tahoma" panose="020B0604030504040204"/>
                <a:cs typeface="Tahoma" panose="020B0604030504040204"/>
              </a:rPr>
              <a:t>acro</a:t>
            </a:r>
            <a:endParaRPr sz="2325" dirty="0">
              <a:latin typeface="Tahoma" panose="020B0604030504040204"/>
              <a:cs typeface="Tahoma" panose="020B0604030504040204"/>
            </a:endParaRPr>
          </a:p>
        </p:txBody>
      </p:sp>
      <p:pic>
        <p:nvPicPr>
          <p:cNvPr id="20" name="图片 19"/>
          <p:cNvPicPr>
            <a:picLocks noChangeAspect="1"/>
          </p:cNvPicPr>
          <p:nvPr/>
        </p:nvPicPr>
        <p:blipFill>
          <a:blip r:embed="rId1"/>
          <a:stretch>
            <a:fillRect/>
          </a:stretch>
        </p:blipFill>
        <p:spPr>
          <a:xfrm>
            <a:off x="736985" y="1884960"/>
            <a:ext cx="10873887" cy="4061663"/>
          </a:xfrm>
          <a:prstGeom prst="rect">
            <a:avLst/>
          </a:prstGeom>
        </p:spPr>
      </p:pic>
      <p:sp>
        <p:nvSpPr>
          <p:cNvPr id="21" name="灯片编号占位符 3"/>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8399" y="1049400"/>
            <a:ext cx="10969200" cy="4759200"/>
          </a:xfrm>
        </p:spPr>
        <p:txBody>
          <a:bodyPr/>
          <a:lstStyle/>
          <a:p>
            <a:r>
              <a:rPr lang="en-US" altLang="zh-CN" dirty="0"/>
              <a:t>A </a:t>
            </a:r>
            <a:r>
              <a:rPr lang="en-US" altLang="zh-CN" sz="2535" spc="201" dirty="0">
                <a:solidFill>
                  <a:srgbClr val="22373B"/>
                </a:solidFill>
                <a:highlight>
                  <a:srgbClr val="E6E6E6"/>
                </a:highlight>
                <a:latin typeface="Calibri" panose="020F0502020204030204"/>
                <a:cs typeface="Calibri" panose="020F0502020204030204"/>
              </a:rPr>
              <a:t>struct</a:t>
            </a:r>
            <a:r>
              <a:rPr lang="en-US" altLang="zh-CN" dirty="0"/>
              <a:t> (structure) aggregates different variables into a single unit.</a:t>
            </a:r>
            <a:endParaRPr lang="en-US" altLang="zh-CN" dirty="0"/>
          </a:p>
          <a:p>
            <a:endParaRPr lang="en-US" altLang="zh-CN" dirty="0"/>
          </a:p>
          <a:p>
            <a:endParaRPr lang="en-US" altLang="zh-CN" dirty="0"/>
          </a:p>
          <a:p>
            <a:endParaRPr lang="en-US" altLang="zh-CN" dirty="0"/>
          </a:p>
          <a:p>
            <a:r>
              <a:rPr lang="en-US" altLang="zh-CN" dirty="0"/>
              <a:t>Unnamed </a:t>
            </a:r>
            <a:r>
              <a:rPr kumimoji="0" lang="en-US" altLang="zh-CN" sz="2535" b="0" i="0" u="none" strike="noStrike" kern="1200" cap="none" spc="201" normalizeH="0" baseline="0" noProof="0" dirty="0">
                <a:ln>
                  <a:noFill/>
                </a:ln>
                <a:solidFill>
                  <a:srgbClr val="22373B"/>
                </a:solidFill>
                <a:effectLst/>
                <a:highlight>
                  <a:srgbClr val="E6E6E6"/>
                </a:highlight>
                <a:uLnTx/>
                <a:uFillTx/>
                <a:latin typeface="Calibri" panose="020F0502020204030204"/>
                <a:ea typeface="微软雅黑" charset="-122"/>
                <a:cs typeface="Calibri" panose="020F0502020204030204"/>
              </a:rPr>
              <a:t>struct</a:t>
            </a:r>
            <a:r>
              <a:rPr lang="en-US" altLang="zh-CN" dirty="0"/>
              <a:t>: a struct without a name but with an associated type.</a:t>
            </a:r>
            <a:endParaRPr lang="en-US" altLang="zh-CN" dirty="0"/>
          </a:p>
          <a:p>
            <a:r>
              <a:rPr lang="en-US" altLang="zh-CN" dirty="0"/>
              <a:t>Anonymous </a:t>
            </a:r>
            <a:r>
              <a:rPr kumimoji="0" lang="en-US" altLang="zh-CN" sz="2535" b="0" i="0" u="none" strike="noStrike" kern="1200" cap="none" spc="201" normalizeH="0" baseline="0" noProof="0" dirty="0">
                <a:ln>
                  <a:noFill/>
                </a:ln>
                <a:solidFill>
                  <a:srgbClr val="22373B"/>
                </a:solidFill>
                <a:effectLst/>
                <a:highlight>
                  <a:srgbClr val="E6E6E6"/>
                </a:highlight>
                <a:uLnTx/>
                <a:uFillTx/>
                <a:latin typeface="Calibri" panose="020F0502020204030204"/>
                <a:ea typeface="微软雅黑" charset="-122"/>
                <a:cs typeface="Calibri" panose="020F0502020204030204"/>
              </a:rPr>
              <a:t>struct</a:t>
            </a:r>
            <a:r>
              <a:rPr lang="en-US" altLang="zh-CN" dirty="0"/>
              <a:t>: a struct without a name and type.</a:t>
            </a:r>
            <a:endParaRPr lang="en-US" altLang="zh-CN" dirty="0"/>
          </a:p>
          <a:p>
            <a:endParaRPr lang="zh-CN" altLang="en-US"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p:txBody>
          <a:bodyPr/>
          <a:lstStyle/>
          <a:p>
            <a:r>
              <a:rPr lang="en-US" altLang="zh-CN" sz="2535" spc="306" dirty="0">
                <a:solidFill>
                  <a:srgbClr val="FAFAFA"/>
                </a:solidFill>
                <a:latin typeface="Calibri" panose="020F0502020204030204"/>
                <a:cs typeface="Calibri" panose="020F0502020204030204"/>
              </a:rPr>
              <a:t>struct</a:t>
            </a:r>
            <a:endParaRPr lang="zh-CN" altLang="en-US" sz="2535" spc="306" dirty="0">
              <a:solidFill>
                <a:srgbClr val="FAFAFA"/>
              </a:solidFill>
              <a:latin typeface="Calibri" panose="020F0502020204030204"/>
              <a:cs typeface="Calibri" panose="020F0502020204030204"/>
            </a:endParaRPr>
          </a:p>
        </p:txBody>
      </p:sp>
      <p:pic>
        <p:nvPicPr>
          <p:cNvPr id="7" name="图片 6" descr="背景图案&#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553" y="1690882"/>
            <a:ext cx="10508891" cy="1348857"/>
          </a:xfrm>
          <a:prstGeom prst="rect">
            <a:avLst/>
          </a:prstGeom>
        </p:spPr>
      </p:pic>
      <p:pic>
        <p:nvPicPr>
          <p:cNvPr id="9" name="图片 8" descr="文本&#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553" y="4288249"/>
            <a:ext cx="8626444" cy="22528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C++ Fundamental Types++</a:t>
            </a:r>
            <a:endParaRPr lang="zh-CN" altLang="en-US"/>
          </a:p>
        </p:txBody>
      </p:sp>
      <p:sp>
        <p:nvSpPr>
          <p:cNvPr id="4" name="页脚占位符 3"/>
          <p:cNvSpPr>
            <a:spLocks noGrp="1"/>
          </p:cNvSpPr>
          <p:nvPr>
            <p:ph type="ftr" sz="quarter" idx="11"/>
          </p:nvPr>
        </p:nvSpPr>
        <p:spPr/>
        <p:txBody>
          <a:bodyPr>
            <a:normAutofit lnSpcReduction="10000"/>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6" name="内容占位符 5"/>
          <p:cNvPicPr>
            <a:picLocks noGrp="1" noChangeAspect="1"/>
          </p:cNvPicPr>
          <p:nvPr>
            <p:ph idx="1"/>
            <p:custDataLst>
              <p:tags r:id="rId1"/>
            </p:custDataLst>
          </p:nvPr>
        </p:nvPicPr>
        <p:blipFill>
          <a:blip r:embed="rId2"/>
          <a:stretch>
            <a:fillRect/>
          </a:stretch>
        </p:blipFill>
        <p:spPr>
          <a:xfrm>
            <a:off x="608330" y="1430655"/>
            <a:ext cx="10968990" cy="4385310"/>
          </a:xfrm>
          <a:prstGeom prst="rect">
            <a:avLst/>
          </a:prstGeom>
        </p:spPr>
      </p:pic>
      <p:sp>
        <p:nvSpPr>
          <p:cNvPr id="2" name="矩形 1"/>
          <p:cNvSpPr/>
          <p:nvPr/>
        </p:nvSpPr>
        <p:spPr>
          <a:xfrm>
            <a:off x="1135380" y="4554220"/>
            <a:ext cx="5974080" cy="5270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3"/>
            </p:custDataLst>
          </p:nvPr>
        </p:nvSpPr>
        <p:spPr>
          <a:xfrm>
            <a:off x="1135380" y="1526540"/>
            <a:ext cx="5974080" cy="5270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Fill in the types!</a:t>
            </a:r>
            <a:endParaRPr lang="zh-CN" altLang="en-US"/>
          </a:p>
        </p:txBody>
      </p:sp>
      <p:sp>
        <p:nvSpPr>
          <p:cNvPr id="4" name="页脚占位符 3"/>
          <p:cNvSpPr>
            <a:spLocks noGrp="1"/>
          </p:cNvSpPr>
          <p:nvPr>
            <p:ph type="ftr" sz="quarter" idx="11"/>
          </p:nvPr>
        </p:nvSpPr>
        <p:spPr/>
        <p:txBody>
          <a:bodyPr>
            <a:normAutofit lnSpcReduction="10000"/>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6" name="内容占位符 5"/>
          <p:cNvPicPr>
            <a:picLocks noGrp="1" noChangeAspect="1"/>
          </p:cNvPicPr>
          <p:nvPr>
            <p:ph idx="1"/>
            <p:custDataLst>
              <p:tags r:id="rId1"/>
            </p:custDataLst>
          </p:nvPr>
        </p:nvPicPr>
        <p:blipFill>
          <a:blip r:embed="rId2"/>
          <a:stretch>
            <a:fillRect/>
          </a:stretch>
        </p:blipFill>
        <p:spPr>
          <a:xfrm>
            <a:off x="608330" y="1422400"/>
            <a:ext cx="10968990" cy="4402455"/>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normAutofit lnSpcReduction="10000"/>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6" name="内容占位符 5"/>
          <p:cNvPicPr>
            <a:picLocks noGrp="1" noChangeAspect="1"/>
          </p:cNvPicPr>
          <p:nvPr>
            <p:ph idx="1"/>
            <p:custDataLst>
              <p:tags r:id="rId1"/>
            </p:custDataLst>
          </p:nvPr>
        </p:nvPicPr>
        <p:blipFill>
          <a:blip r:embed="rId2"/>
          <a:stretch>
            <a:fillRect/>
          </a:stretch>
        </p:blipFill>
        <p:spPr>
          <a:xfrm>
            <a:off x="608330" y="1435100"/>
            <a:ext cx="10968990" cy="4425950"/>
          </a:xfrm>
          <a:prstGeom prst="rect">
            <a:avLst/>
          </a:prstGeom>
        </p:spPr>
      </p:pic>
      <p:sp>
        <p:nvSpPr>
          <p:cNvPr id="2" name="标题 2"/>
          <p:cNvSpPr>
            <a:spLocks noGrp="1"/>
          </p:cNvSpPr>
          <p:nvPr>
            <p:ph type="title"/>
          </p:nvPr>
        </p:nvSpPr>
        <p:spPr>
          <a:xfrm>
            <a:off x="114300" y="-37322"/>
            <a:ext cx="6491605" cy="705485"/>
          </a:xfrm>
        </p:spPr>
        <p:txBody>
          <a:bodyPr/>
          <a:lstStyle/>
          <a:p>
            <a:r>
              <a:rPr lang="zh-CN" altLang="en-US"/>
              <a:t>Fill in the types!</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p:txBody>
          <a:bodyPr>
            <a:normAutofit/>
          </a:bodyPr>
          <a:lstStyle/>
          <a:p>
            <a:r>
              <a:rPr lang="en-US" altLang="zh-CN" spc="-148" dirty="0">
                <a:solidFill>
                  <a:srgbClr val="FAFAFA"/>
                </a:solidFill>
                <a:latin typeface="Times New Roman" panose="02020503050405090304" charset="0"/>
                <a:cs typeface="Times New Roman" panose="02020503050405090304" charset="0"/>
              </a:rPr>
              <a:t>C++ Types Summary</a:t>
            </a:r>
            <a:endParaRPr lang="zh-CN" altLang="en-US" spc="-148" dirty="0">
              <a:solidFill>
                <a:srgbClr val="FAFAFA"/>
              </a:solidFill>
              <a:latin typeface="Times New Roman" panose="02020503050405090304" charset="0"/>
              <a:cs typeface="Times New Roman" panose="02020503050405090304" charset="0"/>
            </a:endParaRPr>
          </a:p>
        </p:txBody>
      </p:sp>
      <p:pic>
        <p:nvPicPr>
          <p:cNvPr id="6" name="object 3"/>
          <p:cNvPicPr/>
          <p:nvPr/>
        </p:nvPicPr>
        <p:blipFill>
          <a:blip r:embed="rId1" cstate="print"/>
          <a:stretch>
            <a:fillRect/>
          </a:stretch>
        </p:blipFill>
        <p:spPr>
          <a:xfrm>
            <a:off x="642255" y="829672"/>
            <a:ext cx="11031314" cy="553766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400" y="2904111"/>
            <a:ext cx="10969200" cy="837711"/>
          </a:xfrm>
        </p:spPr>
        <p:txBody>
          <a:bodyPr>
            <a:normAutofit/>
          </a:bodyPr>
          <a:lstStyle/>
          <a:p>
            <a:pPr marL="0" indent="0" algn="ctr">
              <a:buNone/>
            </a:pPr>
            <a:r>
              <a:rPr lang="en-US" altLang="zh-CN" sz="4000" dirty="0"/>
              <a:t>Conversion Rules</a:t>
            </a:r>
            <a:endParaRPr lang="zh-CN" altLang="en-US" sz="4000"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4" y="172910"/>
            <a:ext cx="2549941" cy="415983"/>
          </a:xfrm>
          <a:prstGeom prst="rect">
            <a:avLst/>
          </a:prstGeom>
        </p:spPr>
        <p:txBody>
          <a:bodyPr vert="horz" wrap="square" lIns="0" tIns="25499" rIns="0" bIns="0" rtlCol="0" anchor="ctr" anchorCtr="0">
            <a:spAutoFit/>
          </a:bodyPr>
          <a:lstStyle/>
          <a:p>
            <a:pPr marL="26670">
              <a:spcBef>
                <a:spcPts val="200"/>
              </a:spcBef>
            </a:pPr>
            <a:r>
              <a:rPr sz="2535" spc="-169" dirty="0">
                <a:solidFill>
                  <a:srgbClr val="FAFAFA"/>
                </a:solidFill>
              </a:rPr>
              <a:t>Conversion</a:t>
            </a:r>
            <a:r>
              <a:rPr sz="2535" spc="74" dirty="0">
                <a:solidFill>
                  <a:srgbClr val="FAFAFA"/>
                </a:solidFill>
              </a:rPr>
              <a:t> </a:t>
            </a:r>
            <a:r>
              <a:rPr sz="2535" spc="-190" dirty="0">
                <a:solidFill>
                  <a:srgbClr val="FAFAFA"/>
                </a:solidFill>
              </a:rPr>
              <a:t>Rules</a:t>
            </a:r>
            <a:endParaRPr sz="2535" dirty="0"/>
          </a:p>
        </p:txBody>
      </p:sp>
      <p:sp>
        <p:nvSpPr>
          <p:cNvPr id="3" name="object 3"/>
          <p:cNvSpPr/>
          <p:nvPr/>
        </p:nvSpPr>
        <p:spPr>
          <a:xfrm>
            <a:off x="2597746" y="2696065"/>
            <a:ext cx="92603" cy="0"/>
          </a:xfrm>
          <a:custGeom>
            <a:avLst/>
            <a:gdLst/>
            <a:ahLst/>
            <a:cxnLst/>
            <a:rect l="l" t="t" r="r" b="b"/>
            <a:pathLst>
              <a:path w="43815">
                <a:moveTo>
                  <a:pt x="0" y="0"/>
                </a:moveTo>
                <a:lnTo>
                  <a:pt x="43638" y="0"/>
                </a:lnTo>
              </a:path>
            </a:pathLst>
          </a:custGeom>
          <a:ln w="5054">
            <a:solidFill>
              <a:srgbClr val="22373B"/>
            </a:solidFill>
          </a:ln>
        </p:spPr>
        <p:txBody>
          <a:bodyPr wrap="square" lIns="0" tIns="0" rIns="0" bIns="0" rtlCol="0"/>
          <a:lstStyle/>
          <a:p>
            <a:endParaRPr sz="3805"/>
          </a:p>
        </p:txBody>
      </p:sp>
      <p:sp>
        <p:nvSpPr>
          <p:cNvPr id="4" name="object 4"/>
          <p:cNvSpPr/>
          <p:nvPr/>
        </p:nvSpPr>
        <p:spPr>
          <a:xfrm>
            <a:off x="4822398" y="2696065"/>
            <a:ext cx="92603" cy="0"/>
          </a:xfrm>
          <a:custGeom>
            <a:avLst/>
            <a:gdLst/>
            <a:ahLst/>
            <a:cxnLst/>
            <a:rect l="l" t="t" r="r" b="b"/>
            <a:pathLst>
              <a:path w="43814">
                <a:moveTo>
                  <a:pt x="0" y="0"/>
                </a:moveTo>
                <a:lnTo>
                  <a:pt x="43637" y="0"/>
                </a:lnTo>
              </a:path>
            </a:pathLst>
          </a:custGeom>
          <a:ln w="5054">
            <a:solidFill>
              <a:srgbClr val="22373B"/>
            </a:solidFill>
          </a:ln>
        </p:spPr>
        <p:txBody>
          <a:bodyPr wrap="square" lIns="0" tIns="0" rIns="0" bIns="0" rtlCol="0"/>
          <a:lstStyle/>
          <a:p>
            <a:endParaRPr sz="3805"/>
          </a:p>
        </p:txBody>
      </p:sp>
      <p:sp>
        <p:nvSpPr>
          <p:cNvPr id="5" name="object 5"/>
          <p:cNvSpPr/>
          <p:nvPr/>
        </p:nvSpPr>
        <p:spPr>
          <a:xfrm>
            <a:off x="7265859" y="2696065"/>
            <a:ext cx="92603" cy="0"/>
          </a:xfrm>
          <a:custGeom>
            <a:avLst/>
            <a:gdLst/>
            <a:ahLst/>
            <a:cxnLst/>
            <a:rect l="l" t="t" r="r" b="b"/>
            <a:pathLst>
              <a:path w="43814">
                <a:moveTo>
                  <a:pt x="0" y="0"/>
                </a:moveTo>
                <a:lnTo>
                  <a:pt x="43637" y="0"/>
                </a:lnTo>
              </a:path>
            </a:pathLst>
          </a:custGeom>
          <a:ln w="5054">
            <a:solidFill>
              <a:srgbClr val="22373B"/>
            </a:solidFill>
          </a:ln>
        </p:spPr>
        <p:txBody>
          <a:bodyPr wrap="square" lIns="0" tIns="0" rIns="0" bIns="0" rtlCol="0"/>
          <a:lstStyle/>
          <a:p>
            <a:endParaRPr sz="3805"/>
          </a:p>
        </p:txBody>
      </p:sp>
      <p:sp>
        <p:nvSpPr>
          <p:cNvPr id="6" name="object 6"/>
          <p:cNvSpPr txBox="1"/>
          <p:nvPr/>
        </p:nvSpPr>
        <p:spPr>
          <a:xfrm>
            <a:off x="710977" y="872095"/>
            <a:ext cx="9237498" cy="1916186"/>
          </a:xfrm>
          <a:prstGeom prst="rect">
            <a:avLst/>
          </a:prstGeom>
        </p:spPr>
        <p:txBody>
          <a:bodyPr vert="horz" wrap="square" lIns="0" tIns="92603" rIns="0" bIns="0" rtlCol="0">
            <a:spAutoFit/>
          </a:bodyPr>
          <a:lstStyle/>
          <a:p>
            <a:pPr marL="52070">
              <a:spcBef>
                <a:spcPts val="730"/>
              </a:spcBef>
            </a:pPr>
            <a:r>
              <a:rPr sz="2535" b="1" spc="-169" dirty="0">
                <a:solidFill>
                  <a:srgbClr val="22373B"/>
                </a:solidFill>
                <a:latin typeface="Tahoma" panose="020B0604030504040204"/>
                <a:cs typeface="Tahoma" panose="020B0604030504040204"/>
              </a:rPr>
              <a:t>Implicit</a:t>
            </a:r>
            <a:r>
              <a:rPr sz="2535" b="1" spc="190" dirty="0">
                <a:solidFill>
                  <a:srgbClr val="22373B"/>
                </a:solidFill>
                <a:latin typeface="Tahoma" panose="020B0604030504040204"/>
                <a:cs typeface="Tahoma" panose="020B0604030504040204"/>
              </a:rPr>
              <a:t> </a:t>
            </a:r>
            <a:r>
              <a:rPr sz="2535" b="1" spc="-159" dirty="0">
                <a:solidFill>
                  <a:srgbClr val="22373B"/>
                </a:solidFill>
                <a:latin typeface="Tahoma" panose="020B0604030504040204"/>
                <a:cs typeface="Tahoma" panose="020B0604030504040204"/>
              </a:rPr>
              <a:t>type</a:t>
            </a:r>
            <a:r>
              <a:rPr sz="2535" b="1" spc="190" dirty="0">
                <a:solidFill>
                  <a:srgbClr val="22373B"/>
                </a:solidFill>
                <a:latin typeface="Tahoma" panose="020B0604030504040204"/>
                <a:cs typeface="Tahoma" panose="020B0604030504040204"/>
              </a:rPr>
              <a:t> </a:t>
            </a:r>
            <a:r>
              <a:rPr sz="2535" b="1" spc="-190" dirty="0">
                <a:solidFill>
                  <a:srgbClr val="22373B"/>
                </a:solidFill>
                <a:latin typeface="Tahoma" panose="020B0604030504040204"/>
                <a:cs typeface="Tahoma" panose="020B0604030504040204"/>
              </a:rPr>
              <a:t>conversion</a:t>
            </a:r>
            <a:r>
              <a:rPr sz="2535" b="1" spc="190" dirty="0">
                <a:solidFill>
                  <a:srgbClr val="22373B"/>
                </a:solidFill>
                <a:latin typeface="Tahoma" panose="020B0604030504040204"/>
                <a:cs typeface="Tahoma" panose="020B0604030504040204"/>
              </a:rPr>
              <a:t> </a:t>
            </a:r>
            <a:r>
              <a:rPr sz="2535" b="1" spc="-180" dirty="0">
                <a:solidFill>
                  <a:srgbClr val="22373B"/>
                </a:solidFill>
                <a:latin typeface="Tahoma" panose="020B0604030504040204"/>
                <a:cs typeface="Tahoma" panose="020B0604030504040204"/>
              </a:rPr>
              <a:t>rules</a:t>
            </a:r>
            <a:r>
              <a:rPr sz="2325" spc="-180" dirty="0">
                <a:solidFill>
                  <a:srgbClr val="22373B"/>
                </a:solidFill>
                <a:latin typeface="Tahoma" panose="020B0604030504040204"/>
                <a:cs typeface="Tahoma" panose="020B0604030504040204"/>
              </a:rPr>
              <a:t>,</a:t>
            </a:r>
            <a:r>
              <a:rPr sz="2325" spc="3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applied</a:t>
            </a:r>
            <a:r>
              <a:rPr sz="2325" spc="42" dirty="0">
                <a:solidFill>
                  <a:srgbClr val="22373B"/>
                </a:solidFill>
                <a:latin typeface="Tahoma" panose="020B0604030504040204"/>
                <a:cs typeface="Tahoma" panose="020B0604030504040204"/>
              </a:rPr>
              <a:t> </a:t>
            </a:r>
            <a:r>
              <a:rPr sz="2325" u="sng" spc="-42" dirty="0">
                <a:solidFill>
                  <a:srgbClr val="22373B"/>
                </a:solidFill>
                <a:uFill>
                  <a:solidFill>
                    <a:srgbClr val="22373B"/>
                  </a:solidFill>
                </a:uFill>
                <a:latin typeface="Tahoma" panose="020B0604030504040204"/>
                <a:cs typeface="Tahoma" panose="020B0604030504040204"/>
              </a:rPr>
              <a:t>in</a:t>
            </a:r>
            <a:r>
              <a:rPr sz="2325" u="sng" spc="42" dirty="0">
                <a:solidFill>
                  <a:srgbClr val="22373B"/>
                </a:solidFill>
                <a:uFill>
                  <a:solidFill>
                    <a:srgbClr val="22373B"/>
                  </a:solidFill>
                </a:uFill>
                <a:latin typeface="Tahoma" panose="020B0604030504040204"/>
                <a:cs typeface="Tahoma" panose="020B0604030504040204"/>
              </a:rPr>
              <a:t> </a:t>
            </a:r>
            <a:r>
              <a:rPr sz="2325" u="sng" spc="-116" dirty="0">
                <a:solidFill>
                  <a:srgbClr val="22373B"/>
                </a:solidFill>
                <a:uFill>
                  <a:solidFill>
                    <a:srgbClr val="22373B"/>
                  </a:solidFill>
                </a:uFill>
                <a:latin typeface="Tahoma" panose="020B0604030504040204"/>
                <a:cs typeface="Tahoma" panose="020B0604030504040204"/>
              </a:rPr>
              <a:t>order</a:t>
            </a:r>
            <a:r>
              <a:rPr sz="2325" spc="-116" dirty="0">
                <a:solidFill>
                  <a:srgbClr val="22373B"/>
                </a:solidFill>
                <a:latin typeface="Tahoma" panose="020B0604030504040204"/>
                <a:cs typeface="Tahoma" panose="020B0604030504040204"/>
              </a:rPr>
              <a:t>,</a:t>
            </a:r>
            <a:r>
              <a:rPr sz="2325" spc="42" dirty="0">
                <a:solidFill>
                  <a:srgbClr val="22373B"/>
                </a:solidFill>
                <a:latin typeface="Tahoma" panose="020B0604030504040204"/>
                <a:cs typeface="Tahoma" panose="020B0604030504040204"/>
              </a:rPr>
              <a:t> </a:t>
            </a:r>
            <a:r>
              <a:rPr sz="2325" u="sng" spc="-116" dirty="0">
                <a:solidFill>
                  <a:srgbClr val="22373B"/>
                </a:solidFill>
                <a:uFill>
                  <a:solidFill>
                    <a:srgbClr val="22373B"/>
                  </a:solidFill>
                </a:uFill>
                <a:latin typeface="Tahoma" panose="020B0604030504040204"/>
                <a:cs typeface="Tahoma" panose="020B0604030504040204"/>
              </a:rPr>
              <a:t>before</a:t>
            </a:r>
            <a:r>
              <a:rPr sz="2325" spc="42"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any</a:t>
            </a:r>
            <a:r>
              <a:rPr sz="2325" spc="5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operation:</a:t>
            </a:r>
            <a:endParaRPr sz="2325">
              <a:latin typeface="Tahoma" panose="020B0604030504040204"/>
              <a:cs typeface="Tahoma" panose="020B0604030504040204"/>
            </a:endParaRPr>
          </a:p>
          <a:p>
            <a:pPr marL="541020">
              <a:spcBef>
                <a:spcPts val="455"/>
              </a:spcBef>
            </a:pPr>
            <a:r>
              <a:rPr sz="2325" spc="-127" dirty="0">
                <a:solidFill>
                  <a:srgbClr val="22373B"/>
                </a:solidFill>
                <a:latin typeface="Lucida Sans Unicode" panose="020B0602030504020204"/>
                <a:cs typeface="Lucida Sans Unicode" panose="020B0602030504020204"/>
              </a:rPr>
              <a:t>⊗</a:t>
            </a:r>
            <a:r>
              <a:rPr sz="2325" spc="-127" dirty="0">
                <a:solidFill>
                  <a:srgbClr val="22373B"/>
                </a:solidFill>
                <a:latin typeface="Tahoma" panose="020B0604030504040204"/>
                <a:cs typeface="Tahoma" panose="020B0604030504040204"/>
              </a:rPr>
              <a:t>:</a:t>
            </a:r>
            <a:r>
              <a:rPr sz="2325" spc="285" dirty="0">
                <a:solidFill>
                  <a:srgbClr val="22373B"/>
                </a:solidFill>
                <a:latin typeface="Tahoma" panose="020B0604030504040204"/>
                <a:cs typeface="Tahoma" panose="020B0604030504040204"/>
              </a:rPr>
              <a:t> </a:t>
            </a:r>
            <a:r>
              <a:rPr sz="2115" spc="-95" dirty="0">
                <a:solidFill>
                  <a:srgbClr val="22373B"/>
                </a:solidFill>
                <a:latin typeface="Tahoma" panose="020B0604030504040204"/>
                <a:cs typeface="Tahoma" panose="020B0604030504040204"/>
              </a:rPr>
              <a:t>any</a:t>
            </a:r>
            <a:r>
              <a:rPr sz="2115" spc="21" dirty="0">
                <a:solidFill>
                  <a:srgbClr val="22373B"/>
                </a:solidFill>
                <a:latin typeface="Tahoma" panose="020B0604030504040204"/>
                <a:cs typeface="Tahoma" panose="020B0604030504040204"/>
              </a:rPr>
              <a:t> </a:t>
            </a:r>
            <a:r>
              <a:rPr sz="2115" spc="-63" dirty="0">
                <a:solidFill>
                  <a:srgbClr val="22373B"/>
                </a:solidFill>
                <a:latin typeface="Tahoma" panose="020B0604030504040204"/>
                <a:cs typeface="Tahoma" panose="020B0604030504040204"/>
              </a:rPr>
              <a:t>operation</a:t>
            </a:r>
            <a:r>
              <a:rPr sz="2115" spc="32" dirty="0">
                <a:solidFill>
                  <a:srgbClr val="22373B"/>
                </a:solidFill>
                <a:latin typeface="Tahoma" panose="020B0604030504040204"/>
                <a:cs typeface="Tahoma" panose="020B0604030504040204"/>
              </a:rPr>
              <a:t> </a:t>
            </a:r>
            <a:r>
              <a:rPr sz="1900" spc="116" dirty="0">
                <a:solidFill>
                  <a:srgbClr val="22373B"/>
                </a:solidFill>
                <a:latin typeface="Microsoft Sans Serif" panose="020B0604020202020204"/>
                <a:cs typeface="Microsoft Sans Serif" panose="020B0604020202020204"/>
              </a:rPr>
              <a:t>(*,</a:t>
            </a:r>
            <a:r>
              <a:rPr sz="1900" spc="127" dirty="0">
                <a:solidFill>
                  <a:srgbClr val="22373B"/>
                </a:solidFill>
                <a:latin typeface="Microsoft Sans Serif" panose="020B0604020202020204"/>
                <a:cs typeface="Microsoft Sans Serif" panose="020B0604020202020204"/>
              </a:rPr>
              <a:t> </a:t>
            </a:r>
            <a:r>
              <a:rPr sz="1900" spc="201" dirty="0">
                <a:solidFill>
                  <a:srgbClr val="22373B"/>
                </a:solidFill>
                <a:latin typeface="Microsoft Sans Serif" panose="020B0604020202020204"/>
                <a:cs typeface="Microsoft Sans Serif" panose="020B0604020202020204"/>
              </a:rPr>
              <a:t>+,</a:t>
            </a:r>
            <a:r>
              <a:rPr sz="1900" spc="137" dirty="0">
                <a:solidFill>
                  <a:srgbClr val="22373B"/>
                </a:solidFill>
                <a:latin typeface="Microsoft Sans Serif" panose="020B0604020202020204"/>
                <a:cs typeface="Microsoft Sans Serif" panose="020B0604020202020204"/>
              </a:rPr>
              <a:t> </a:t>
            </a:r>
            <a:r>
              <a:rPr sz="1900" spc="222" dirty="0">
                <a:solidFill>
                  <a:srgbClr val="22373B"/>
                </a:solidFill>
                <a:latin typeface="Microsoft Sans Serif" panose="020B0604020202020204"/>
                <a:cs typeface="Microsoft Sans Serif" panose="020B0604020202020204"/>
              </a:rPr>
              <a:t>/,</a:t>
            </a:r>
            <a:r>
              <a:rPr sz="1900" spc="127" dirty="0">
                <a:solidFill>
                  <a:srgbClr val="22373B"/>
                </a:solidFill>
                <a:latin typeface="Microsoft Sans Serif" panose="020B0604020202020204"/>
                <a:cs typeface="Microsoft Sans Serif" panose="020B0604020202020204"/>
              </a:rPr>
              <a:t> </a:t>
            </a:r>
            <a:r>
              <a:rPr sz="1900" spc="11" dirty="0">
                <a:solidFill>
                  <a:srgbClr val="22373B"/>
                </a:solidFill>
                <a:latin typeface="Microsoft Sans Serif" panose="020B0604020202020204"/>
                <a:cs typeface="Microsoft Sans Serif" panose="020B0604020202020204"/>
              </a:rPr>
              <a:t>-,</a:t>
            </a:r>
            <a:r>
              <a:rPr sz="1900" spc="137" dirty="0">
                <a:solidFill>
                  <a:srgbClr val="22373B"/>
                </a:solidFill>
                <a:latin typeface="Microsoft Sans Serif" panose="020B0604020202020204"/>
                <a:cs typeface="Microsoft Sans Serif" panose="020B0604020202020204"/>
              </a:rPr>
              <a:t> </a:t>
            </a:r>
            <a:r>
              <a:rPr sz="1900" spc="-42" dirty="0">
                <a:solidFill>
                  <a:srgbClr val="22373B"/>
                </a:solidFill>
                <a:latin typeface="Microsoft Sans Serif" panose="020B0604020202020204"/>
                <a:cs typeface="Microsoft Sans Serif" panose="020B0604020202020204"/>
              </a:rPr>
              <a:t>%,</a:t>
            </a:r>
            <a:r>
              <a:rPr sz="1900" spc="137" dirty="0">
                <a:solidFill>
                  <a:srgbClr val="22373B"/>
                </a:solidFill>
                <a:latin typeface="Microsoft Sans Serif" panose="020B0604020202020204"/>
                <a:cs typeface="Microsoft Sans Serif" panose="020B0604020202020204"/>
              </a:rPr>
              <a:t> </a:t>
            </a:r>
            <a:r>
              <a:rPr sz="1900" dirty="0">
                <a:solidFill>
                  <a:srgbClr val="22373B"/>
                </a:solidFill>
                <a:latin typeface="Microsoft Sans Serif" panose="020B0604020202020204"/>
                <a:cs typeface="Microsoft Sans Serif" panose="020B0604020202020204"/>
              </a:rPr>
              <a:t>etc.)</a:t>
            </a:r>
            <a:endParaRPr sz="1900">
              <a:latin typeface="Microsoft Sans Serif" panose="020B0604020202020204"/>
              <a:cs typeface="Microsoft Sans Serif" panose="020B0604020202020204"/>
            </a:endParaRPr>
          </a:p>
          <a:p>
            <a:pPr marL="26670">
              <a:spcBef>
                <a:spcPts val="1765"/>
              </a:spcBef>
            </a:pPr>
            <a:r>
              <a:rPr sz="2325" b="1" spc="-21" dirty="0">
                <a:solidFill>
                  <a:srgbClr val="22373B"/>
                </a:solidFill>
                <a:latin typeface="Tahoma" panose="020B0604030504040204"/>
                <a:cs typeface="Tahoma" panose="020B0604030504040204"/>
              </a:rPr>
              <a:t>(A)</a:t>
            </a:r>
            <a:r>
              <a:rPr sz="2325" b="1" spc="444" dirty="0">
                <a:solidFill>
                  <a:srgbClr val="22373B"/>
                </a:solidFill>
                <a:latin typeface="Tahoma" panose="020B0604030504040204"/>
                <a:cs typeface="Tahoma" panose="020B0604030504040204"/>
              </a:rPr>
              <a:t> </a:t>
            </a:r>
            <a:r>
              <a:rPr sz="2325" b="1" spc="-127" dirty="0">
                <a:solidFill>
                  <a:srgbClr val="22373B"/>
                </a:solidFill>
                <a:latin typeface="Tahoma" panose="020B0604030504040204"/>
                <a:cs typeface="Tahoma" panose="020B0604030504040204"/>
              </a:rPr>
              <a:t>Floating</a:t>
            </a:r>
            <a:r>
              <a:rPr sz="2325" b="1" spc="148" dirty="0">
                <a:solidFill>
                  <a:srgbClr val="22373B"/>
                </a:solidFill>
                <a:latin typeface="Tahoma" panose="020B0604030504040204"/>
                <a:cs typeface="Tahoma" panose="020B0604030504040204"/>
              </a:rPr>
              <a:t> </a:t>
            </a:r>
            <a:r>
              <a:rPr sz="2325" b="1" spc="-127" dirty="0">
                <a:solidFill>
                  <a:srgbClr val="22373B"/>
                </a:solidFill>
                <a:latin typeface="Tahoma" panose="020B0604030504040204"/>
                <a:cs typeface="Tahoma" panose="020B0604030504040204"/>
              </a:rPr>
              <a:t>point</a:t>
            </a:r>
            <a:r>
              <a:rPr sz="2325" b="1" spc="137" dirty="0">
                <a:solidFill>
                  <a:srgbClr val="22373B"/>
                </a:solidFill>
                <a:latin typeface="Tahoma" panose="020B0604030504040204"/>
                <a:cs typeface="Tahoma" panose="020B0604030504040204"/>
              </a:rPr>
              <a:t> </a:t>
            </a:r>
            <a:r>
              <a:rPr sz="2325" b="1" spc="-169" dirty="0">
                <a:solidFill>
                  <a:srgbClr val="22373B"/>
                </a:solidFill>
                <a:latin typeface="Tahoma" panose="020B0604030504040204"/>
                <a:cs typeface="Tahoma" panose="020B0604030504040204"/>
              </a:rPr>
              <a:t>promotion</a:t>
            </a:r>
            <a:endParaRPr sz="2325">
              <a:latin typeface="Tahoma" panose="020B0604030504040204"/>
              <a:cs typeface="Tahoma" panose="020B0604030504040204"/>
            </a:endParaRPr>
          </a:p>
          <a:p>
            <a:pPr marL="637540">
              <a:spcBef>
                <a:spcPts val="505"/>
              </a:spcBef>
            </a:pPr>
            <a:r>
              <a:rPr sz="2325" spc="254" dirty="0">
                <a:solidFill>
                  <a:srgbClr val="22373B"/>
                </a:solidFill>
                <a:latin typeface="Cambria" panose="02040503050406030204"/>
                <a:cs typeface="Cambria" panose="02040503050406030204"/>
              </a:rPr>
              <a:t>floating</a:t>
            </a:r>
            <a:r>
              <a:rPr sz="2325" spc="359"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r>
              <a:rPr sz="2325" spc="254" dirty="0">
                <a:solidFill>
                  <a:srgbClr val="22373B"/>
                </a:solidFill>
                <a:latin typeface="Cambria" panose="02040503050406030204"/>
                <a:cs typeface="Cambria" panose="02040503050406030204"/>
              </a:rPr>
              <a:t> </a:t>
            </a:r>
            <a:r>
              <a:rPr sz="2325" spc="-63" dirty="0">
                <a:solidFill>
                  <a:srgbClr val="22373B"/>
                </a:solidFill>
                <a:latin typeface="Lucida Sans Unicode" panose="020B0602030504020204"/>
                <a:cs typeface="Lucida Sans Unicode" panose="020B0602030504020204"/>
              </a:rPr>
              <a:t>⊗</a:t>
            </a:r>
            <a:r>
              <a:rPr sz="2325" spc="42" dirty="0">
                <a:solidFill>
                  <a:srgbClr val="22373B"/>
                </a:solidFill>
                <a:latin typeface="Lucida Sans Unicode" panose="020B0602030504020204"/>
                <a:cs typeface="Lucida Sans Unicode" panose="020B0602030504020204"/>
              </a:rPr>
              <a:t> </a:t>
            </a:r>
            <a:r>
              <a:rPr sz="2325" spc="190" dirty="0">
                <a:solidFill>
                  <a:srgbClr val="22373B"/>
                </a:solidFill>
                <a:latin typeface="Cambria" panose="02040503050406030204"/>
                <a:cs typeface="Cambria" panose="02040503050406030204"/>
              </a:rPr>
              <a:t>integer</a:t>
            </a:r>
            <a:r>
              <a:rPr sz="2325" spc="370"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r>
              <a:rPr sz="2325" spc="254" dirty="0">
                <a:solidFill>
                  <a:srgbClr val="22373B"/>
                </a:solidFill>
                <a:latin typeface="Cambria" panose="02040503050406030204"/>
                <a:cs typeface="Cambria" panose="02040503050406030204"/>
              </a:rPr>
              <a:t> </a:t>
            </a:r>
            <a:r>
              <a:rPr sz="2325" spc="116" dirty="0">
                <a:solidFill>
                  <a:srgbClr val="22373B"/>
                </a:solidFill>
                <a:latin typeface="Lucida Sans Unicode" panose="020B0602030504020204"/>
                <a:cs typeface="Lucida Sans Unicode" panose="020B0602030504020204"/>
              </a:rPr>
              <a:t>→</a:t>
            </a:r>
            <a:r>
              <a:rPr sz="2325" spc="42" dirty="0">
                <a:solidFill>
                  <a:srgbClr val="22373B"/>
                </a:solidFill>
                <a:latin typeface="Lucida Sans Unicode" panose="020B0602030504020204"/>
                <a:cs typeface="Lucida Sans Unicode" panose="020B0602030504020204"/>
              </a:rPr>
              <a:t> </a:t>
            </a:r>
            <a:r>
              <a:rPr sz="2325" spc="254" dirty="0">
                <a:solidFill>
                  <a:srgbClr val="22373B"/>
                </a:solidFill>
                <a:latin typeface="Cambria" panose="02040503050406030204"/>
                <a:cs typeface="Cambria" panose="02040503050406030204"/>
              </a:rPr>
              <a:t>floating</a:t>
            </a:r>
            <a:r>
              <a:rPr sz="2325" spc="370"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endParaRPr sz="2325">
              <a:latin typeface="Cambria" panose="02040503050406030204"/>
              <a:cs typeface="Cambria" panose="02040503050406030204"/>
            </a:endParaRPr>
          </a:p>
        </p:txBody>
      </p:sp>
      <p:sp>
        <p:nvSpPr>
          <p:cNvPr id="7" name="object 7"/>
          <p:cNvSpPr/>
          <p:nvPr/>
        </p:nvSpPr>
        <p:spPr>
          <a:xfrm>
            <a:off x="2136556" y="3799947"/>
            <a:ext cx="92603" cy="0"/>
          </a:xfrm>
          <a:custGeom>
            <a:avLst/>
            <a:gdLst/>
            <a:ahLst/>
            <a:cxnLst/>
            <a:rect l="l" t="t" r="r" b="b"/>
            <a:pathLst>
              <a:path w="43815">
                <a:moveTo>
                  <a:pt x="0" y="0"/>
                </a:moveTo>
                <a:lnTo>
                  <a:pt x="43635" y="0"/>
                </a:lnTo>
              </a:path>
            </a:pathLst>
          </a:custGeom>
          <a:ln w="5054">
            <a:solidFill>
              <a:srgbClr val="22373B"/>
            </a:solidFill>
          </a:ln>
        </p:spPr>
        <p:txBody>
          <a:bodyPr wrap="square" lIns="0" tIns="0" rIns="0" bIns="0" rtlCol="0"/>
          <a:lstStyle/>
          <a:p>
            <a:endParaRPr sz="3805"/>
          </a:p>
        </p:txBody>
      </p:sp>
      <p:sp>
        <p:nvSpPr>
          <p:cNvPr id="8" name="object 8"/>
          <p:cNvSpPr/>
          <p:nvPr/>
        </p:nvSpPr>
        <p:spPr>
          <a:xfrm>
            <a:off x="3477077" y="3799947"/>
            <a:ext cx="92603" cy="0"/>
          </a:xfrm>
          <a:custGeom>
            <a:avLst/>
            <a:gdLst/>
            <a:ahLst/>
            <a:cxnLst/>
            <a:rect l="l" t="t" r="r" b="b"/>
            <a:pathLst>
              <a:path w="43814">
                <a:moveTo>
                  <a:pt x="0" y="0"/>
                </a:moveTo>
                <a:lnTo>
                  <a:pt x="43637" y="0"/>
                </a:lnTo>
              </a:path>
            </a:pathLst>
          </a:custGeom>
          <a:ln w="5054">
            <a:solidFill>
              <a:srgbClr val="22373B"/>
            </a:solidFill>
          </a:ln>
        </p:spPr>
        <p:txBody>
          <a:bodyPr wrap="square" lIns="0" tIns="0" rIns="0" bIns="0" rtlCol="0"/>
          <a:lstStyle/>
          <a:p>
            <a:endParaRPr sz="3805"/>
          </a:p>
        </p:txBody>
      </p:sp>
      <p:sp>
        <p:nvSpPr>
          <p:cNvPr id="9" name="object 9"/>
          <p:cNvSpPr txBox="1"/>
          <p:nvPr/>
        </p:nvSpPr>
        <p:spPr>
          <a:xfrm>
            <a:off x="710980" y="3000537"/>
            <a:ext cx="9734065" cy="871853"/>
          </a:xfrm>
          <a:prstGeom prst="rect">
            <a:avLst/>
          </a:prstGeom>
        </p:spPr>
        <p:txBody>
          <a:bodyPr vert="horz" wrap="square" lIns="0" tIns="91261" rIns="0" bIns="0" rtlCol="0">
            <a:spAutoFit/>
          </a:bodyPr>
          <a:lstStyle/>
          <a:p>
            <a:pPr marL="26670">
              <a:spcBef>
                <a:spcPts val="720"/>
              </a:spcBef>
            </a:pPr>
            <a:r>
              <a:rPr sz="2325" b="1" spc="-21" dirty="0">
                <a:solidFill>
                  <a:srgbClr val="22373B"/>
                </a:solidFill>
                <a:latin typeface="Tahoma" panose="020B0604030504040204"/>
                <a:cs typeface="Tahoma" panose="020B0604030504040204"/>
              </a:rPr>
              <a:t>(B)</a:t>
            </a:r>
            <a:r>
              <a:rPr sz="2325" b="1" spc="431" dirty="0">
                <a:solidFill>
                  <a:srgbClr val="22373B"/>
                </a:solidFill>
                <a:latin typeface="Tahoma" panose="020B0604030504040204"/>
                <a:cs typeface="Tahoma" panose="020B0604030504040204"/>
              </a:rPr>
              <a:t> </a:t>
            </a:r>
            <a:r>
              <a:rPr sz="2325" b="1" spc="-159" dirty="0">
                <a:solidFill>
                  <a:srgbClr val="22373B"/>
                </a:solidFill>
                <a:latin typeface="Tahoma" panose="020B0604030504040204"/>
                <a:cs typeface="Tahoma" panose="020B0604030504040204"/>
              </a:rPr>
              <a:t>Implicit</a:t>
            </a:r>
            <a:r>
              <a:rPr sz="2325" b="1" spc="127" dirty="0">
                <a:solidFill>
                  <a:srgbClr val="22373B"/>
                </a:solidFill>
                <a:latin typeface="Tahoma" panose="020B0604030504040204"/>
                <a:cs typeface="Tahoma" panose="020B0604030504040204"/>
              </a:rPr>
              <a:t> </a:t>
            </a:r>
            <a:r>
              <a:rPr sz="2325" b="1" spc="-159" dirty="0">
                <a:solidFill>
                  <a:srgbClr val="22373B"/>
                </a:solidFill>
                <a:latin typeface="Tahoma" panose="020B0604030504040204"/>
                <a:cs typeface="Tahoma" panose="020B0604030504040204"/>
              </a:rPr>
              <a:t>integer</a:t>
            </a:r>
            <a:r>
              <a:rPr sz="2325" b="1" spc="137" dirty="0">
                <a:solidFill>
                  <a:srgbClr val="22373B"/>
                </a:solidFill>
                <a:latin typeface="Tahoma" panose="020B0604030504040204"/>
                <a:cs typeface="Tahoma" panose="020B0604030504040204"/>
              </a:rPr>
              <a:t> </a:t>
            </a:r>
            <a:r>
              <a:rPr sz="2325" b="1" spc="-169" dirty="0">
                <a:solidFill>
                  <a:srgbClr val="22373B"/>
                </a:solidFill>
                <a:latin typeface="Tahoma" panose="020B0604030504040204"/>
                <a:cs typeface="Tahoma" panose="020B0604030504040204"/>
              </a:rPr>
              <a:t>promotion</a:t>
            </a:r>
            <a:endParaRPr sz="2325">
              <a:latin typeface="Tahoma" panose="020B0604030504040204"/>
              <a:cs typeface="Tahoma" panose="020B0604030504040204"/>
            </a:endParaRPr>
          </a:p>
          <a:p>
            <a:pPr marL="637540">
              <a:spcBef>
                <a:spcPts val="495"/>
              </a:spcBef>
            </a:pPr>
            <a:r>
              <a:rPr sz="2325" spc="137" dirty="0">
                <a:solidFill>
                  <a:srgbClr val="22373B"/>
                </a:solidFill>
                <a:latin typeface="Cambria" panose="02040503050406030204"/>
                <a:cs typeface="Cambria" panose="02040503050406030204"/>
              </a:rPr>
              <a:t>small</a:t>
            </a:r>
            <a:r>
              <a:rPr sz="2325" spc="370" dirty="0">
                <a:solidFill>
                  <a:srgbClr val="22373B"/>
                </a:solidFill>
                <a:latin typeface="Cambria" panose="02040503050406030204"/>
                <a:cs typeface="Cambria" panose="02040503050406030204"/>
              </a:rPr>
              <a:t> </a:t>
            </a:r>
            <a:r>
              <a:rPr sz="2325" spc="232" dirty="0">
                <a:solidFill>
                  <a:srgbClr val="22373B"/>
                </a:solidFill>
                <a:latin typeface="Cambria" panose="02040503050406030204"/>
                <a:cs typeface="Cambria" panose="02040503050406030204"/>
              </a:rPr>
              <a:t>integral</a:t>
            </a:r>
            <a:r>
              <a:rPr sz="2325" spc="380"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r>
              <a:rPr sz="2325" spc="275" dirty="0">
                <a:solidFill>
                  <a:srgbClr val="22373B"/>
                </a:solidFill>
                <a:latin typeface="Cambria" panose="02040503050406030204"/>
                <a:cs typeface="Cambria" panose="02040503050406030204"/>
              </a:rPr>
              <a:t> </a:t>
            </a:r>
            <a:r>
              <a:rPr sz="2325" spc="-42" dirty="0">
                <a:solidFill>
                  <a:srgbClr val="22373B"/>
                </a:solidFill>
                <a:latin typeface="Tahoma" panose="020B0604030504040204"/>
                <a:cs typeface="Tahoma" panose="020B0604030504040204"/>
              </a:rPr>
              <a:t>:=</a:t>
            </a:r>
            <a:r>
              <a:rPr sz="2325" spc="53"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any</a:t>
            </a:r>
            <a:r>
              <a:rPr sz="2325" spc="6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signed/unsigned</a:t>
            </a:r>
            <a:r>
              <a:rPr sz="2325" spc="74"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integral</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type</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smaller</a:t>
            </a:r>
            <a:r>
              <a:rPr sz="2325" spc="63"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than</a:t>
            </a:r>
            <a:endParaRPr sz="2325">
              <a:latin typeface="Tahoma" panose="020B0604030504040204"/>
              <a:cs typeface="Tahoma" panose="020B0604030504040204"/>
            </a:endParaRPr>
          </a:p>
        </p:txBody>
      </p:sp>
      <p:sp>
        <p:nvSpPr>
          <p:cNvPr id="10" name="object 10"/>
          <p:cNvSpPr txBox="1"/>
          <p:nvPr/>
        </p:nvSpPr>
        <p:spPr>
          <a:xfrm>
            <a:off x="10513946" y="3549654"/>
            <a:ext cx="622723" cy="320601"/>
          </a:xfrm>
          <a:prstGeom prst="rect">
            <a:avLst/>
          </a:prstGeom>
          <a:solidFill>
            <a:srgbClr val="EDEDED"/>
          </a:solidFill>
        </p:spPr>
        <p:txBody>
          <a:bodyPr vert="horz" wrap="square" lIns="0" tIns="0" rIns="0" bIns="0" rtlCol="0">
            <a:spAutoFit/>
          </a:bodyPr>
          <a:lstStyle/>
          <a:p>
            <a:pPr marL="79375">
              <a:lnSpc>
                <a:spcPts val="2475"/>
              </a:lnSpc>
            </a:pPr>
            <a:r>
              <a:rPr sz="2325" spc="296" dirty="0">
                <a:solidFill>
                  <a:srgbClr val="22373B"/>
                </a:solidFill>
                <a:latin typeface="Cambria" panose="02040503050406030204"/>
                <a:cs typeface="Cambria" panose="02040503050406030204"/>
              </a:rPr>
              <a:t>int</a:t>
            </a:r>
            <a:endParaRPr sz="2325">
              <a:latin typeface="Cambria" panose="02040503050406030204"/>
              <a:cs typeface="Cambria" panose="02040503050406030204"/>
            </a:endParaRPr>
          </a:p>
        </p:txBody>
      </p:sp>
      <p:sp>
        <p:nvSpPr>
          <p:cNvPr id="11" name="object 11"/>
          <p:cNvSpPr/>
          <p:nvPr/>
        </p:nvSpPr>
        <p:spPr>
          <a:xfrm>
            <a:off x="2136556" y="4218163"/>
            <a:ext cx="92603" cy="0"/>
          </a:xfrm>
          <a:custGeom>
            <a:avLst/>
            <a:gdLst/>
            <a:ahLst/>
            <a:cxnLst/>
            <a:rect l="l" t="t" r="r" b="b"/>
            <a:pathLst>
              <a:path w="43815">
                <a:moveTo>
                  <a:pt x="0" y="0"/>
                </a:moveTo>
                <a:lnTo>
                  <a:pt x="43635" y="0"/>
                </a:lnTo>
              </a:path>
            </a:pathLst>
          </a:custGeom>
          <a:ln w="5054">
            <a:solidFill>
              <a:srgbClr val="22373B"/>
            </a:solidFill>
          </a:ln>
        </p:spPr>
        <p:txBody>
          <a:bodyPr wrap="square" lIns="0" tIns="0" rIns="0" bIns="0" rtlCol="0"/>
          <a:lstStyle/>
          <a:p>
            <a:endParaRPr sz="3805"/>
          </a:p>
        </p:txBody>
      </p:sp>
      <p:sp>
        <p:nvSpPr>
          <p:cNvPr id="12" name="object 12"/>
          <p:cNvSpPr/>
          <p:nvPr/>
        </p:nvSpPr>
        <p:spPr>
          <a:xfrm>
            <a:off x="3477077" y="4218163"/>
            <a:ext cx="92603" cy="0"/>
          </a:xfrm>
          <a:custGeom>
            <a:avLst/>
            <a:gdLst/>
            <a:ahLst/>
            <a:cxnLst/>
            <a:rect l="l" t="t" r="r" b="b"/>
            <a:pathLst>
              <a:path w="43814">
                <a:moveTo>
                  <a:pt x="0" y="0"/>
                </a:moveTo>
                <a:lnTo>
                  <a:pt x="43637" y="0"/>
                </a:lnTo>
              </a:path>
            </a:pathLst>
          </a:custGeom>
          <a:ln w="5054">
            <a:solidFill>
              <a:srgbClr val="22373B"/>
            </a:solidFill>
          </a:ln>
        </p:spPr>
        <p:txBody>
          <a:bodyPr wrap="square" lIns="0" tIns="0" rIns="0" bIns="0" rtlCol="0"/>
          <a:lstStyle/>
          <a:p>
            <a:endParaRPr sz="3805"/>
          </a:p>
        </p:txBody>
      </p:sp>
      <p:sp>
        <p:nvSpPr>
          <p:cNvPr id="13" name="object 13"/>
          <p:cNvSpPr/>
          <p:nvPr/>
        </p:nvSpPr>
        <p:spPr>
          <a:xfrm>
            <a:off x="5394257" y="4218163"/>
            <a:ext cx="92603" cy="0"/>
          </a:xfrm>
          <a:custGeom>
            <a:avLst/>
            <a:gdLst/>
            <a:ahLst/>
            <a:cxnLst/>
            <a:rect l="l" t="t" r="r" b="b"/>
            <a:pathLst>
              <a:path w="43814">
                <a:moveTo>
                  <a:pt x="0" y="0"/>
                </a:moveTo>
                <a:lnTo>
                  <a:pt x="43637" y="0"/>
                </a:lnTo>
              </a:path>
            </a:pathLst>
          </a:custGeom>
          <a:ln w="5054">
            <a:solidFill>
              <a:srgbClr val="22373B"/>
            </a:solidFill>
          </a:ln>
        </p:spPr>
        <p:txBody>
          <a:bodyPr wrap="square" lIns="0" tIns="0" rIns="0" bIns="0" rtlCol="0"/>
          <a:lstStyle/>
          <a:p>
            <a:endParaRPr sz="3805"/>
          </a:p>
        </p:txBody>
      </p:sp>
      <p:sp>
        <p:nvSpPr>
          <p:cNvPr id="14" name="object 14"/>
          <p:cNvSpPr/>
          <p:nvPr/>
        </p:nvSpPr>
        <p:spPr>
          <a:xfrm>
            <a:off x="6734774" y="4218163"/>
            <a:ext cx="92603" cy="0"/>
          </a:xfrm>
          <a:custGeom>
            <a:avLst/>
            <a:gdLst/>
            <a:ahLst/>
            <a:cxnLst/>
            <a:rect l="l" t="t" r="r" b="b"/>
            <a:pathLst>
              <a:path w="43814">
                <a:moveTo>
                  <a:pt x="0" y="0"/>
                </a:moveTo>
                <a:lnTo>
                  <a:pt x="43637" y="0"/>
                </a:lnTo>
              </a:path>
            </a:pathLst>
          </a:custGeom>
          <a:ln w="5054">
            <a:solidFill>
              <a:srgbClr val="22373B"/>
            </a:solidFill>
          </a:ln>
        </p:spPr>
        <p:txBody>
          <a:bodyPr wrap="square" lIns="0" tIns="0" rIns="0" bIns="0" rtlCol="0"/>
          <a:lstStyle/>
          <a:p>
            <a:endParaRPr sz="3805"/>
          </a:p>
        </p:txBody>
      </p:sp>
      <p:sp>
        <p:nvSpPr>
          <p:cNvPr id="15" name="object 15"/>
          <p:cNvSpPr txBox="1"/>
          <p:nvPr/>
        </p:nvSpPr>
        <p:spPr>
          <a:xfrm>
            <a:off x="1322644" y="3903857"/>
            <a:ext cx="6537244" cy="382183"/>
          </a:xfrm>
          <a:prstGeom prst="rect">
            <a:avLst/>
          </a:prstGeom>
        </p:spPr>
        <p:txBody>
          <a:bodyPr vert="horz" wrap="square" lIns="0" tIns="24157" rIns="0" bIns="0" rtlCol="0">
            <a:spAutoFit/>
          </a:bodyPr>
          <a:lstStyle/>
          <a:p>
            <a:pPr marL="26670">
              <a:spcBef>
                <a:spcPts val="190"/>
              </a:spcBef>
            </a:pPr>
            <a:r>
              <a:rPr sz="2325" spc="137" dirty="0">
                <a:solidFill>
                  <a:srgbClr val="22373B"/>
                </a:solidFill>
                <a:latin typeface="Cambria" panose="02040503050406030204"/>
                <a:cs typeface="Cambria" panose="02040503050406030204"/>
              </a:rPr>
              <a:t>small</a:t>
            </a:r>
            <a:r>
              <a:rPr sz="2325" spc="359" dirty="0">
                <a:solidFill>
                  <a:srgbClr val="22373B"/>
                </a:solidFill>
                <a:latin typeface="Cambria" panose="02040503050406030204"/>
                <a:cs typeface="Cambria" panose="02040503050406030204"/>
              </a:rPr>
              <a:t> </a:t>
            </a:r>
            <a:r>
              <a:rPr sz="2325" spc="232" dirty="0">
                <a:solidFill>
                  <a:srgbClr val="22373B"/>
                </a:solidFill>
                <a:latin typeface="Cambria" panose="02040503050406030204"/>
                <a:cs typeface="Cambria" panose="02040503050406030204"/>
              </a:rPr>
              <a:t>integral</a:t>
            </a:r>
            <a:r>
              <a:rPr sz="2325" spc="370"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r>
              <a:rPr sz="2325" spc="264" dirty="0">
                <a:solidFill>
                  <a:srgbClr val="22373B"/>
                </a:solidFill>
                <a:latin typeface="Cambria" panose="02040503050406030204"/>
                <a:cs typeface="Cambria" panose="02040503050406030204"/>
              </a:rPr>
              <a:t> </a:t>
            </a:r>
            <a:r>
              <a:rPr sz="2325" spc="-63" dirty="0">
                <a:solidFill>
                  <a:srgbClr val="22373B"/>
                </a:solidFill>
                <a:latin typeface="Lucida Sans Unicode" panose="020B0602030504020204"/>
                <a:cs typeface="Lucida Sans Unicode" panose="020B0602030504020204"/>
              </a:rPr>
              <a:t>⊗</a:t>
            </a:r>
            <a:r>
              <a:rPr sz="2325" spc="42" dirty="0">
                <a:solidFill>
                  <a:srgbClr val="22373B"/>
                </a:solidFill>
                <a:latin typeface="Lucida Sans Unicode" panose="020B0602030504020204"/>
                <a:cs typeface="Lucida Sans Unicode" panose="020B0602030504020204"/>
              </a:rPr>
              <a:t> </a:t>
            </a:r>
            <a:r>
              <a:rPr sz="2325" spc="137" dirty="0">
                <a:solidFill>
                  <a:srgbClr val="22373B"/>
                </a:solidFill>
                <a:latin typeface="Cambria" panose="02040503050406030204"/>
                <a:cs typeface="Cambria" panose="02040503050406030204"/>
              </a:rPr>
              <a:t>small</a:t>
            </a:r>
            <a:r>
              <a:rPr sz="2325" spc="370" dirty="0">
                <a:solidFill>
                  <a:srgbClr val="22373B"/>
                </a:solidFill>
                <a:latin typeface="Cambria" panose="02040503050406030204"/>
                <a:cs typeface="Cambria" panose="02040503050406030204"/>
              </a:rPr>
              <a:t> </a:t>
            </a:r>
            <a:r>
              <a:rPr sz="2325" spc="232" dirty="0">
                <a:solidFill>
                  <a:srgbClr val="22373B"/>
                </a:solidFill>
                <a:latin typeface="Cambria" panose="02040503050406030204"/>
                <a:cs typeface="Cambria" panose="02040503050406030204"/>
              </a:rPr>
              <a:t>integral</a:t>
            </a:r>
            <a:r>
              <a:rPr sz="2325" spc="370"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r>
              <a:rPr sz="2325" spc="264" dirty="0">
                <a:solidFill>
                  <a:srgbClr val="22373B"/>
                </a:solidFill>
                <a:latin typeface="Cambria" panose="02040503050406030204"/>
                <a:cs typeface="Cambria" panose="02040503050406030204"/>
              </a:rPr>
              <a:t> </a:t>
            </a:r>
            <a:r>
              <a:rPr sz="2325" spc="116" dirty="0">
                <a:solidFill>
                  <a:srgbClr val="22373B"/>
                </a:solidFill>
                <a:latin typeface="Lucida Sans Unicode" panose="020B0602030504020204"/>
                <a:cs typeface="Lucida Sans Unicode" panose="020B0602030504020204"/>
              </a:rPr>
              <a:t>→</a:t>
            </a:r>
            <a:endParaRPr sz="2325">
              <a:latin typeface="Lucida Sans Unicode" panose="020B0602030504020204"/>
              <a:cs typeface="Lucida Sans Unicode" panose="020B0602030504020204"/>
            </a:endParaRPr>
          </a:p>
        </p:txBody>
      </p:sp>
      <p:sp>
        <p:nvSpPr>
          <p:cNvPr id="16" name="object 16"/>
          <p:cNvSpPr txBox="1"/>
          <p:nvPr/>
        </p:nvSpPr>
        <p:spPr>
          <a:xfrm>
            <a:off x="7929943" y="3967863"/>
            <a:ext cx="622723" cy="320601"/>
          </a:xfrm>
          <a:prstGeom prst="rect">
            <a:avLst/>
          </a:prstGeom>
          <a:solidFill>
            <a:srgbClr val="EDEDED"/>
          </a:solidFill>
        </p:spPr>
        <p:txBody>
          <a:bodyPr vert="horz" wrap="square" lIns="0" tIns="0" rIns="0" bIns="0" rtlCol="0">
            <a:spAutoFit/>
          </a:bodyPr>
          <a:lstStyle/>
          <a:p>
            <a:pPr marL="79375">
              <a:lnSpc>
                <a:spcPts val="2475"/>
              </a:lnSpc>
            </a:pPr>
            <a:r>
              <a:rPr sz="2325" spc="296" dirty="0">
                <a:solidFill>
                  <a:srgbClr val="22373B"/>
                </a:solidFill>
                <a:latin typeface="Cambria" panose="02040503050406030204"/>
                <a:cs typeface="Cambria" panose="02040503050406030204"/>
              </a:rPr>
              <a:t>int</a:t>
            </a:r>
            <a:endParaRPr sz="2325">
              <a:latin typeface="Cambria" panose="02040503050406030204"/>
              <a:cs typeface="Cambria" panose="02040503050406030204"/>
            </a:endParaRPr>
          </a:p>
        </p:txBody>
      </p:sp>
      <p:sp>
        <p:nvSpPr>
          <p:cNvPr id="17" name="object 17"/>
          <p:cNvSpPr/>
          <p:nvPr/>
        </p:nvSpPr>
        <p:spPr>
          <a:xfrm>
            <a:off x="2136556" y="5322048"/>
            <a:ext cx="92603" cy="0"/>
          </a:xfrm>
          <a:custGeom>
            <a:avLst/>
            <a:gdLst/>
            <a:ahLst/>
            <a:cxnLst/>
            <a:rect l="l" t="t" r="r" b="b"/>
            <a:pathLst>
              <a:path w="43815">
                <a:moveTo>
                  <a:pt x="0" y="0"/>
                </a:moveTo>
                <a:lnTo>
                  <a:pt x="43635" y="0"/>
                </a:lnTo>
              </a:path>
            </a:pathLst>
          </a:custGeom>
          <a:ln w="5054">
            <a:solidFill>
              <a:srgbClr val="22373B"/>
            </a:solidFill>
          </a:ln>
        </p:spPr>
        <p:txBody>
          <a:bodyPr wrap="square" lIns="0" tIns="0" rIns="0" bIns="0" rtlCol="0"/>
          <a:lstStyle/>
          <a:p>
            <a:endParaRPr sz="3805"/>
          </a:p>
        </p:txBody>
      </p:sp>
      <p:sp>
        <p:nvSpPr>
          <p:cNvPr id="18" name="object 18"/>
          <p:cNvSpPr/>
          <p:nvPr/>
        </p:nvSpPr>
        <p:spPr>
          <a:xfrm>
            <a:off x="4053766" y="5322048"/>
            <a:ext cx="92603" cy="0"/>
          </a:xfrm>
          <a:custGeom>
            <a:avLst/>
            <a:gdLst/>
            <a:ahLst/>
            <a:cxnLst/>
            <a:rect l="l" t="t" r="r" b="b"/>
            <a:pathLst>
              <a:path w="43814">
                <a:moveTo>
                  <a:pt x="0" y="0"/>
                </a:moveTo>
                <a:lnTo>
                  <a:pt x="43637" y="0"/>
                </a:lnTo>
              </a:path>
            </a:pathLst>
          </a:custGeom>
          <a:ln w="5054">
            <a:solidFill>
              <a:srgbClr val="22373B"/>
            </a:solidFill>
          </a:ln>
        </p:spPr>
        <p:txBody>
          <a:bodyPr wrap="square" lIns="0" tIns="0" rIns="0" bIns="0" rtlCol="0"/>
          <a:lstStyle/>
          <a:p>
            <a:endParaRPr sz="3805"/>
          </a:p>
        </p:txBody>
      </p:sp>
      <p:sp>
        <p:nvSpPr>
          <p:cNvPr id="19" name="object 19"/>
          <p:cNvSpPr/>
          <p:nvPr/>
        </p:nvSpPr>
        <p:spPr>
          <a:xfrm>
            <a:off x="6036037" y="5322048"/>
            <a:ext cx="92603" cy="0"/>
          </a:xfrm>
          <a:custGeom>
            <a:avLst/>
            <a:gdLst/>
            <a:ahLst/>
            <a:cxnLst/>
            <a:rect l="l" t="t" r="r" b="b"/>
            <a:pathLst>
              <a:path w="43814">
                <a:moveTo>
                  <a:pt x="0" y="0"/>
                </a:moveTo>
                <a:lnTo>
                  <a:pt x="43637" y="0"/>
                </a:lnTo>
              </a:path>
            </a:pathLst>
          </a:custGeom>
          <a:ln w="5054">
            <a:solidFill>
              <a:srgbClr val="22373B"/>
            </a:solidFill>
          </a:ln>
        </p:spPr>
        <p:txBody>
          <a:bodyPr wrap="square" lIns="0" tIns="0" rIns="0" bIns="0" rtlCol="0"/>
          <a:lstStyle/>
          <a:p>
            <a:endParaRPr sz="3805"/>
          </a:p>
        </p:txBody>
      </p:sp>
      <p:sp>
        <p:nvSpPr>
          <p:cNvPr id="20" name="object 20"/>
          <p:cNvSpPr txBox="1"/>
          <p:nvPr/>
        </p:nvSpPr>
        <p:spPr>
          <a:xfrm>
            <a:off x="719892" y="4522682"/>
            <a:ext cx="6051413" cy="871853"/>
          </a:xfrm>
          <a:prstGeom prst="rect">
            <a:avLst/>
          </a:prstGeom>
        </p:spPr>
        <p:txBody>
          <a:bodyPr vert="horz" wrap="square" lIns="0" tIns="91261" rIns="0" bIns="0" rtlCol="0">
            <a:spAutoFit/>
          </a:bodyPr>
          <a:lstStyle/>
          <a:p>
            <a:pPr marL="26670">
              <a:spcBef>
                <a:spcPts val="720"/>
              </a:spcBef>
            </a:pPr>
            <a:r>
              <a:rPr sz="2325" b="1" spc="-32" dirty="0">
                <a:solidFill>
                  <a:srgbClr val="22373B"/>
                </a:solidFill>
                <a:latin typeface="Tahoma" panose="020B0604030504040204"/>
                <a:cs typeface="Tahoma" panose="020B0604030504040204"/>
              </a:rPr>
              <a:t>(C)</a:t>
            </a:r>
            <a:r>
              <a:rPr sz="2325" b="1" spc="423" dirty="0">
                <a:solidFill>
                  <a:srgbClr val="22373B"/>
                </a:solidFill>
                <a:latin typeface="Tahoma" panose="020B0604030504040204"/>
                <a:cs typeface="Tahoma" panose="020B0604030504040204"/>
              </a:rPr>
              <a:t> </a:t>
            </a:r>
            <a:r>
              <a:rPr sz="2325" b="1" spc="-137" dirty="0">
                <a:solidFill>
                  <a:srgbClr val="22373B"/>
                </a:solidFill>
                <a:latin typeface="Tahoma" panose="020B0604030504040204"/>
                <a:cs typeface="Tahoma" panose="020B0604030504040204"/>
              </a:rPr>
              <a:t>Size</a:t>
            </a:r>
            <a:r>
              <a:rPr sz="2325" b="1" spc="137" dirty="0">
                <a:solidFill>
                  <a:srgbClr val="22373B"/>
                </a:solidFill>
                <a:latin typeface="Tahoma" panose="020B0604030504040204"/>
                <a:cs typeface="Tahoma" panose="020B0604030504040204"/>
              </a:rPr>
              <a:t> </a:t>
            </a:r>
            <a:r>
              <a:rPr sz="2325" b="1" spc="-169" dirty="0">
                <a:solidFill>
                  <a:srgbClr val="22373B"/>
                </a:solidFill>
                <a:latin typeface="Tahoma" panose="020B0604030504040204"/>
                <a:cs typeface="Tahoma" panose="020B0604030504040204"/>
              </a:rPr>
              <a:t>promotion</a:t>
            </a:r>
            <a:endParaRPr sz="2325">
              <a:latin typeface="Tahoma" panose="020B0604030504040204"/>
              <a:cs typeface="Tahoma" panose="020B0604030504040204"/>
            </a:endParaRPr>
          </a:p>
          <a:p>
            <a:pPr marL="629285">
              <a:spcBef>
                <a:spcPts val="495"/>
              </a:spcBef>
            </a:pPr>
            <a:r>
              <a:rPr sz="2325" spc="137" dirty="0">
                <a:solidFill>
                  <a:srgbClr val="22373B"/>
                </a:solidFill>
                <a:latin typeface="Cambria" panose="02040503050406030204"/>
                <a:cs typeface="Cambria" panose="02040503050406030204"/>
              </a:rPr>
              <a:t>small</a:t>
            </a:r>
            <a:r>
              <a:rPr sz="2325" spc="349"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r>
              <a:rPr sz="2325" spc="254" dirty="0">
                <a:solidFill>
                  <a:srgbClr val="22373B"/>
                </a:solidFill>
                <a:latin typeface="Cambria" panose="02040503050406030204"/>
                <a:cs typeface="Cambria" panose="02040503050406030204"/>
              </a:rPr>
              <a:t> </a:t>
            </a:r>
            <a:r>
              <a:rPr sz="2325" spc="-63" dirty="0">
                <a:solidFill>
                  <a:srgbClr val="22373B"/>
                </a:solidFill>
                <a:latin typeface="Lucida Sans Unicode" panose="020B0602030504020204"/>
                <a:cs typeface="Lucida Sans Unicode" panose="020B0602030504020204"/>
              </a:rPr>
              <a:t>⊗</a:t>
            </a:r>
            <a:r>
              <a:rPr sz="2325" spc="32" dirty="0">
                <a:solidFill>
                  <a:srgbClr val="22373B"/>
                </a:solidFill>
                <a:latin typeface="Lucida Sans Unicode" panose="020B0602030504020204"/>
                <a:cs typeface="Lucida Sans Unicode" panose="020B0602030504020204"/>
              </a:rPr>
              <a:t> </a:t>
            </a:r>
            <a:r>
              <a:rPr sz="2325" spc="201" dirty="0">
                <a:solidFill>
                  <a:srgbClr val="22373B"/>
                </a:solidFill>
                <a:latin typeface="Cambria" panose="02040503050406030204"/>
                <a:cs typeface="Cambria" panose="02040503050406030204"/>
              </a:rPr>
              <a:t>large</a:t>
            </a:r>
            <a:r>
              <a:rPr sz="2325" spc="359"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r>
              <a:rPr sz="2325" spc="241" dirty="0">
                <a:solidFill>
                  <a:srgbClr val="22373B"/>
                </a:solidFill>
                <a:latin typeface="Cambria" panose="02040503050406030204"/>
                <a:cs typeface="Cambria" panose="02040503050406030204"/>
              </a:rPr>
              <a:t> </a:t>
            </a:r>
            <a:r>
              <a:rPr sz="2325" spc="116" dirty="0">
                <a:solidFill>
                  <a:srgbClr val="22373B"/>
                </a:solidFill>
                <a:latin typeface="Lucida Sans Unicode" panose="020B0602030504020204"/>
                <a:cs typeface="Lucida Sans Unicode" panose="020B0602030504020204"/>
              </a:rPr>
              <a:t>→</a:t>
            </a:r>
            <a:r>
              <a:rPr sz="2325" spc="32" dirty="0">
                <a:solidFill>
                  <a:srgbClr val="22373B"/>
                </a:solidFill>
                <a:latin typeface="Lucida Sans Unicode" panose="020B0602030504020204"/>
                <a:cs typeface="Lucida Sans Unicode" panose="020B0602030504020204"/>
              </a:rPr>
              <a:t> </a:t>
            </a:r>
            <a:r>
              <a:rPr sz="2325" spc="201" dirty="0">
                <a:solidFill>
                  <a:srgbClr val="22373B"/>
                </a:solidFill>
                <a:latin typeface="Cambria" panose="02040503050406030204"/>
                <a:cs typeface="Cambria" panose="02040503050406030204"/>
              </a:rPr>
              <a:t>large</a:t>
            </a:r>
            <a:r>
              <a:rPr sz="2325" spc="359"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endParaRPr sz="2325">
              <a:latin typeface="Cambria" panose="02040503050406030204"/>
              <a:cs typeface="Cambria" panose="02040503050406030204"/>
            </a:endParaRPr>
          </a:p>
        </p:txBody>
      </p:sp>
      <p:sp>
        <p:nvSpPr>
          <p:cNvPr id="21" name="object 21"/>
          <p:cNvSpPr/>
          <p:nvPr/>
        </p:nvSpPr>
        <p:spPr>
          <a:xfrm>
            <a:off x="2290273" y="6425905"/>
            <a:ext cx="92603" cy="0"/>
          </a:xfrm>
          <a:custGeom>
            <a:avLst/>
            <a:gdLst/>
            <a:ahLst/>
            <a:cxnLst/>
            <a:rect l="l" t="t" r="r" b="b"/>
            <a:pathLst>
              <a:path w="43815">
                <a:moveTo>
                  <a:pt x="0" y="0"/>
                </a:moveTo>
                <a:lnTo>
                  <a:pt x="43642" y="0"/>
                </a:lnTo>
              </a:path>
            </a:pathLst>
          </a:custGeom>
          <a:ln w="5054">
            <a:solidFill>
              <a:srgbClr val="22373B"/>
            </a:solidFill>
          </a:ln>
        </p:spPr>
        <p:txBody>
          <a:bodyPr wrap="square" lIns="0" tIns="0" rIns="0" bIns="0" rtlCol="0"/>
          <a:lstStyle/>
          <a:p>
            <a:endParaRPr sz="3805"/>
          </a:p>
        </p:txBody>
      </p:sp>
      <p:sp>
        <p:nvSpPr>
          <p:cNvPr id="22" name="object 22"/>
          <p:cNvSpPr/>
          <p:nvPr/>
        </p:nvSpPr>
        <p:spPr>
          <a:xfrm>
            <a:off x="4668677" y="6425905"/>
            <a:ext cx="92603" cy="0"/>
          </a:xfrm>
          <a:custGeom>
            <a:avLst/>
            <a:gdLst/>
            <a:ahLst/>
            <a:cxnLst/>
            <a:rect l="l" t="t" r="r" b="b"/>
            <a:pathLst>
              <a:path w="43814">
                <a:moveTo>
                  <a:pt x="0" y="0"/>
                </a:moveTo>
                <a:lnTo>
                  <a:pt x="43637" y="0"/>
                </a:lnTo>
              </a:path>
            </a:pathLst>
          </a:custGeom>
          <a:ln w="5054">
            <a:solidFill>
              <a:srgbClr val="22373B"/>
            </a:solidFill>
          </a:ln>
        </p:spPr>
        <p:txBody>
          <a:bodyPr wrap="square" lIns="0" tIns="0" rIns="0" bIns="0" rtlCol="0"/>
          <a:lstStyle/>
          <a:p>
            <a:endParaRPr sz="3805"/>
          </a:p>
        </p:txBody>
      </p:sp>
      <p:sp>
        <p:nvSpPr>
          <p:cNvPr id="23" name="object 23"/>
          <p:cNvSpPr/>
          <p:nvPr/>
        </p:nvSpPr>
        <p:spPr>
          <a:xfrm>
            <a:off x="7112112" y="6425905"/>
            <a:ext cx="92603" cy="0"/>
          </a:xfrm>
          <a:custGeom>
            <a:avLst/>
            <a:gdLst/>
            <a:ahLst/>
            <a:cxnLst/>
            <a:rect l="l" t="t" r="r" b="b"/>
            <a:pathLst>
              <a:path w="43814">
                <a:moveTo>
                  <a:pt x="0" y="0"/>
                </a:moveTo>
                <a:lnTo>
                  <a:pt x="43637" y="0"/>
                </a:lnTo>
              </a:path>
            </a:pathLst>
          </a:custGeom>
          <a:ln w="5054">
            <a:solidFill>
              <a:srgbClr val="22373B"/>
            </a:solidFill>
          </a:ln>
        </p:spPr>
        <p:txBody>
          <a:bodyPr wrap="square" lIns="0" tIns="0" rIns="0" bIns="0" rtlCol="0"/>
          <a:lstStyle/>
          <a:p>
            <a:endParaRPr sz="3805"/>
          </a:p>
        </p:txBody>
      </p:sp>
      <p:sp>
        <p:nvSpPr>
          <p:cNvPr id="24" name="object 24"/>
          <p:cNvSpPr txBox="1"/>
          <p:nvPr/>
        </p:nvSpPr>
        <p:spPr>
          <a:xfrm>
            <a:off x="693075" y="5626507"/>
            <a:ext cx="7153256" cy="871853"/>
          </a:xfrm>
          <a:prstGeom prst="rect">
            <a:avLst/>
          </a:prstGeom>
        </p:spPr>
        <p:txBody>
          <a:bodyPr vert="horz" wrap="square" lIns="0" tIns="91261" rIns="0" bIns="0" rtlCol="0">
            <a:spAutoFit/>
          </a:bodyPr>
          <a:lstStyle/>
          <a:p>
            <a:pPr marL="26670">
              <a:spcBef>
                <a:spcPts val="720"/>
              </a:spcBef>
            </a:pPr>
            <a:r>
              <a:rPr sz="2325" b="1" spc="-32" dirty="0">
                <a:solidFill>
                  <a:srgbClr val="22373B"/>
                </a:solidFill>
                <a:latin typeface="Tahoma" panose="020B0604030504040204"/>
                <a:cs typeface="Tahoma" panose="020B0604030504040204"/>
              </a:rPr>
              <a:t>(D)</a:t>
            </a:r>
            <a:r>
              <a:rPr sz="2325" b="1" spc="412" dirty="0">
                <a:solidFill>
                  <a:srgbClr val="22373B"/>
                </a:solidFill>
                <a:latin typeface="Tahoma" panose="020B0604030504040204"/>
                <a:cs typeface="Tahoma" panose="020B0604030504040204"/>
              </a:rPr>
              <a:t> </a:t>
            </a:r>
            <a:r>
              <a:rPr sz="2325" b="1" spc="-148" dirty="0">
                <a:solidFill>
                  <a:srgbClr val="22373B"/>
                </a:solidFill>
                <a:latin typeface="Tahoma" panose="020B0604030504040204"/>
                <a:cs typeface="Tahoma" panose="020B0604030504040204"/>
              </a:rPr>
              <a:t>Sign</a:t>
            </a:r>
            <a:r>
              <a:rPr sz="2325" b="1" spc="127" dirty="0">
                <a:solidFill>
                  <a:srgbClr val="22373B"/>
                </a:solidFill>
                <a:latin typeface="Tahoma" panose="020B0604030504040204"/>
                <a:cs typeface="Tahoma" panose="020B0604030504040204"/>
              </a:rPr>
              <a:t> </a:t>
            </a:r>
            <a:r>
              <a:rPr sz="2325" b="1" spc="-169" dirty="0">
                <a:solidFill>
                  <a:srgbClr val="22373B"/>
                </a:solidFill>
                <a:latin typeface="Tahoma" panose="020B0604030504040204"/>
                <a:cs typeface="Tahoma" panose="020B0604030504040204"/>
              </a:rPr>
              <a:t>promotion</a:t>
            </a:r>
            <a:endParaRPr sz="2325">
              <a:latin typeface="Tahoma" panose="020B0604030504040204"/>
              <a:cs typeface="Tahoma" panose="020B0604030504040204"/>
            </a:endParaRPr>
          </a:p>
          <a:p>
            <a:pPr marL="656590">
              <a:spcBef>
                <a:spcPts val="495"/>
              </a:spcBef>
            </a:pPr>
            <a:r>
              <a:rPr sz="2325" spc="116" dirty="0">
                <a:solidFill>
                  <a:srgbClr val="22373B"/>
                </a:solidFill>
                <a:latin typeface="Cambria" panose="02040503050406030204"/>
                <a:cs typeface="Cambria" panose="02040503050406030204"/>
              </a:rPr>
              <a:t>signed</a:t>
            </a:r>
            <a:r>
              <a:rPr sz="2325" spc="370"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r>
              <a:rPr sz="2325" spc="254" dirty="0">
                <a:solidFill>
                  <a:srgbClr val="22373B"/>
                </a:solidFill>
                <a:latin typeface="Cambria" panose="02040503050406030204"/>
                <a:cs typeface="Cambria" panose="02040503050406030204"/>
              </a:rPr>
              <a:t> </a:t>
            </a:r>
            <a:r>
              <a:rPr sz="2325" spc="-63" dirty="0">
                <a:solidFill>
                  <a:srgbClr val="22373B"/>
                </a:solidFill>
                <a:latin typeface="Lucida Sans Unicode" panose="020B0602030504020204"/>
                <a:cs typeface="Lucida Sans Unicode" panose="020B0602030504020204"/>
              </a:rPr>
              <a:t>⊗</a:t>
            </a:r>
            <a:r>
              <a:rPr sz="2325" spc="53" dirty="0">
                <a:solidFill>
                  <a:srgbClr val="22373B"/>
                </a:solidFill>
                <a:latin typeface="Lucida Sans Unicode" panose="020B0602030504020204"/>
                <a:cs typeface="Lucida Sans Unicode" panose="020B0602030504020204"/>
              </a:rPr>
              <a:t> </a:t>
            </a:r>
            <a:r>
              <a:rPr sz="2325" spc="63" dirty="0">
                <a:solidFill>
                  <a:srgbClr val="22373B"/>
                </a:solidFill>
                <a:latin typeface="Cambria" panose="02040503050406030204"/>
                <a:cs typeface="Cambria" panose="02040503050406030204"/>
              </a:rPr>
              <a:t>unsigned</a:t>
            </a:r>
            <a:r>
              <a:rPr sz="2325" spc="370"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r>
              <a:rPr sz="2325" spc="264" dirty="0">
                <a:solidFill>
                  <a:srgbClr val="22373B"/>
                </a:solidFill>
                <a:latin typeface="Cambria" panose="02040503050406030204"/>
                <a:cs typeface="Cambria" panose="02040503050406030204"/>
              </a:rPr>
              <a:t> </a:t>
            </a:r>
            <a:r>
              <a:rPr sz="2325" spc="116" dirty="0">
                <a:solidFill>
                  <a:srgbClr val="22373B"/>
                </a:solidFill>
                <a:latin typeface="Lucida Sans Unicode" panose="020B0602030504020204"/>
                <a:cs typeface="Lucida Sans Unicode" panose="020B0602030504020204"/>
              </a:rPr>
              <a:t>→</a:t>
            </a:r>
            <a:r>
              <a:rPr sz="2325" spc="42" dirty="0">
                <a:solidFill>
                  <a:srgbClr val="22373B"/>
                </a:solidFill>
                <a:latin typeface="Lucida Sans Unicode" panose="020B0602030504020204"/>
                <a:cs typeface="Lucida Sans Unicode" panose="020B0602030504020204"/>
              </a:rPr>
              <a:t> </a:t>
            </a:r>
            <a:r>
              <a:rPr sz="2325" spc="63" dirty="0">
                <a:solidFill>
                  <a:srgbClr val="22373B"/>
                </a:solidFill>
                <a:latin typeface="Cambria" panose="02040503050406030204"/>
                <a:cs typeface="Cambria" panose="02040503050406030204"/>
              </a:rPr>
              <a:t>unsigned</a:t>
            </a:r>
            <a:r>
              <a:rPr sz="2325" spc="370" dirty="0">
                <a:solidFill>
                  <a:srgbClr val="22373B"/>
                </a:solidFill>
                <a:latin typeface="Cambria" panose="02040503050406030204"/>
                <a:cs typeface="Cambria" panose="02040503050406030204"/>
              </a:rPr>
              <a:t> </a:t>
            </a:r>
            <a:r>
              <a:rPr sz="2325" spc="106" dirty="0">
                <a:solidFill>
                  <a:srgbClr val="22373B"/>
                </a:solidFill>
                <a:latin typeface="Cambria" panose="02040503050406030204"/>
                <a:cs typeface="Cambria" panose="02040503050406030204"/>
              </a:rPr>
              <a:t>type</a:t>
            </a:r>
            <a:endParaRPr sz="2325">
              <a:latin typeface="Cambria" panose="02040503050406030204"/>
              <a:cs typeface="Cambria" panose="02040503050406030204"/>
            </a:endParaRPr>
          </a:p>
        </p:txBody>
      </p:sp>
      <p:sp>
        <p:nvSpPr>
          <p:cNvPr id="30" name="灯片编号占位符 4"/>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3312" y="834679"/>
            <a:ext cx="10969200" cy="5755986"/>
          </a:xfrm>
        </p:spPr>
        <p:txBody>
          <a:bodyPr>
            <a:normAutofit/>
          </a:bodyPr>
          <a:lstStyle/>
          <a:p>
            <a:pPr marL="457200" indent="-457200">
              <a:buAutoNum type="arabicPeriod"/>
            </a:pPr>
            <a:r>
              <a:rPr lang="en-US" altLang="zh-CN" sz="2800" dirty="0"/>
              <a:t>Fundamental Types Overview</a:t>
            </a:r>
            <a:endParaRPr lang="en-US" altLang="zh-CN" sz="2800" dirty="0"/>
          </a:p>
          <a:p>
            <a:pPr marL="457200" indent="-457200">
              <a:buAutoNum type="arabicPeriod"/>
            </a:pPr>
            <a:r>
              <a:rPr lang="en-US" altLang="zh-CN" sz="2800" dirty="0"/>
              <a:t>Conversion Rules</a:t>
            </a:r>
            <a:endParaRPr lang="en-US" altLang="zh-CN" sz="2800" dirty="0"/>
          </a:p>
          <a:p>
            <a:pPr marL="457200" indent="-457200">
              <a:buAutoNum type="arabicPeriod"/>
            </a:pPr>
            <a:r>
              <a:rPr lang="en-US" altLang="zh-CN" sz="2800" dirty="0"/>
              <a:t>auto Declaration</a:t>
            </a:r>
            <a:endParaRPr lang="en-US" altLang="zh-CN" sz="2800" dirty="0"/>
          </a:p>
          <a:p>
            <a:pPr marL="457200" indent="-457200">
              <a:buAutoNum type="arabicPeriod"/>
            </a:pPr>
            <a:r>
              <a:rPr lang="en-US" altLang="zh-CN" sz="2800" dirty="0"/>
              <a:t>Initialization</a:t>
            </a:r>
            <a:endParaRPr lang="en-US" altLang="zh-CN" sz="2800" dirty="0"/>
          </a:p>
          <a:p>
            <a:pPr marL="457200" indent="-457200">
              <a:buAutoNum type="arabicPeriod"/>
            </a:pPr>
            <a:r>
              <a:rPr lang="en-US" altLang="zh-CN" sz="2800" dirty="0"/>
              <a:t>Reference</a:t>
            </a:r>
            <a:endParaRPr lang="en-US" altLang="zh-CN" sz="2800" dirty="0"/>
          </a:p>
          <a:p>
            <a:pPr marL="457200" indent="-457200">
              <a:buAutoNum type="arabicPeriod"/>
            </a:pPr>
            <a:r>
              <a:rPr lang="en-US" altLang="zh-CN" sz="2800" dirty="0"/>
              <a:t>Const</a:t>
            </a:r>
            <a:endParaRPr lang="en-US" altLang="zh-CN" sz="2800" dirty="0"/>
          </a:p>
          <a:p>
            <a:pPr marL="457200" indent="-457200">
              <a:buAutoNum type="arabicPeriod"/>
            </a:pPr>
            <a:r>
              <a:rPr lang="en-US" altLang="zh-CN" sz="2800" dirty="0"/>
              <a:t>C++ Operators </a:t>
            </a:r>
            <a:endParaRPr lang="en-US" altLang="zh-CN" sz="2800"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p:txBody>
          <a:bodyPr/>
          <a:lstStyle/>
          <a:p>
            <a:r>
              <a:rPr lang="en-US" altLang="zh-CN" sz="2400" spc="-65" dirty="0">
                <a:solidFill>
                  <a:srgbClr val="FAFAFA"/>
                </a:solidFill>
              </a:rPr>
              <a:t>Table</a:t>
            </a:r>
            <a:r>
              <a:rPr lang="en-US" altLang="zh-CN" sz="2400" spc="65" dirty="0">
                <a:solidFill>
                  <a:srgbClr val="FAFAFA"/>
                </a:solidFill>
              </a:rPr>
              <a:t> </a:t>
            </a:r>
            <a:r>
              <a:rPr lang="en-US" altLang="zh-CN" sz="2400" spc="-75" dirty="0">
                <a:solidFill>
                  <a:srgbClr val="FAFAFA"/>
                </a:solidFill>
              </a:rPr>
              <a:t>of</a:t>
            </a:r>
            <a:r>
              <a:rPr lang="en-US" altLang="zh-CN" sz="2400" spc="70" dirty="0">
                <a:solidFill>
                  <a:srgbClr val="FAFAFA"/>
                </a:solidFill>
              </a:rPr>
              <a:t> </a:t>
            </a:r>
            <a:r>
              <a:rPr lang="en-US" altLang="zh-CN" sz="2400" spc="-65" dirty="0">
                <a:solidFill>
                  <a:srgbClr val="FAFAFA"/>
                </a:solidFill>
              </a:rPr>
              <a:t>Contents</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4" y="172910"/>
            <a:ext cx="4491923" cy="415983"/>
          </a:xfrm>
          <a:prstGeom prst="rect">
            <a:avLst/>
          </a:prstGeom>
        </p:spPr>
        <p:txBody>
          <a:bodyPr vert="horz" wrap="square" lIns="0" tIns="25499" rIns="0" bIns="0" rtlCol="0" anchor="ctr" anchorCtr="0">
            <a:spAutoFit/>
          </a:bodyPr>
          <a:lstStyle/>
          <a:p>
            <a:pPr marL="26670">
              <a:spcBef>
                <a:spcPts val="200"/>
              </a:spcBef>
            </a:pPr>
            <a:r>
              <a:rPr sz="2535" spc="-180" dirty="0">
                <a:solidFill>
                  <a:srgbClr val="FAFAFA"/>
                </a:solidFill>
              </a:rPr>
              <a:t>Examples</a:t>
            </a:r>
            <a:r>
              <a:rPr sz="2535" spc="148" dirty="0">
                <a:solidFill>
                  <a:srgbClr val="FAFAFA"/>
                </a:solidFill>
              </a:rPr>
              <a:t> </a:t>
            </a:r>
            <a:r>
              <a:rPr sz="2535" spc="-201" dirty="0">
                <a:solidFill>
                  <a:srgbClr val="FAFAFA"/>
                </a:solidFill>
              </a:rPr>
              <a:t>and</a:t>
            </a:r>
            <a:r>
              <a:rPr sz="2535" spc="159" dirty="0">
                <a:solidFill>
                  <a:srgbClr val="FAFAFA"/>
                </a:solidFill>
              </a:rPr>
              <a:t> </a:t>
            </a:r>
            <a:r>
              <a:rPr sz="2535" spc="-159" dirty="0">
                <a:solidFill>
                  <a:srgbClr val="FAFAFA"/>
                </a:solidFill>
              </a:rPr>
              <a:t>Common</a:t>
            </a:r>
            <a:r>
              <a:rPr sz="2535" spc="148" dirty="0">
                <a:solidFill>
                  <a:srgbClr val="FAFAFA"/>
                </a:solidFill>
              </a:rPr>
              <a:t> </a:t>
            </a:r>
            <a:r>
              <a:rPr sz="2535" spc="-159" dirty="0">
                <a:solidFill>
                  <a:srgbClr val="FAFAFA"/>
                </a:solidFill>
              </a:rPr>
              <a:t>Errors</a:t>
            </a:r>
            <a:endParaRPr sz="2535" dirty="0"/>
          </a:p>
        </p:txBody>
      </p:sp>
      <p:sp>
        <p:nvSpPr>
          <p:cNvPr id="3" name="object 3"/>
          <p:cNvSpPr txBox="1"/>
          <p:nvPr/>
        </p:nvSpPr>
        <p:spPr>
          <a:xfrm>
            <a:off x="763834" y="1140796"/>
            <a:ext cx="10652044" cy="3348355"/>
          </a:xfrm>
          <a:prstGeom prst="rect">
            <a:avLst/>
          </a:prstGeom>
          <a:solidFill>
            <a:srgbClr val="EDEDED"/>
          </a:solidFill>
        </p:spPr>
        <p:txBody>
          <a:bodyPr vert="horz" wrap="square" lIns="0" tIns="0" rIns="0" bIns="0" rtlCol="0">
            <a:spAutoFit/>
          </a:bodyPr>
          <a:lstStyle/>
          <a:p>
            <a:pPr marL="79375">
              <a:lnSpc>
                <a:spcPts val="2185"/>
              </a:lnSpc>
              <a:tabLst>
                <a:tab pos="1216660" algn="l"/>
              </a:tabLst>
            </a:pPr>
            <a:r>
              <a:rPr sz="1900" b="1" spc="254" dirty="0">
                <a:solidFill>
                  <a:srgbClr val="AF003F"/>
                </a:solidFill>
                <a:latin typeface="Calibri" panose="020F0502020204030204"/>
                <a:cs typeface="Calibri" panose="020F0502020204030204"/>
              </a:rPr>
              <a:t>float	</a:t>
            </a:r>
            <a:r>
              <a:rPr sz="1900" spc="412" dirty="0">
                <a:solidFill>
                  <a:srgbClr val="22373B"/>
                </a:solidFill>
                <a:latin typeface="Calibri" panose="020F0502020204030204"/>
                <a:cs typeface="Calibri" panose="020F0502020204030204"/>
              </a:rPr>
              <a:t>f</a:t>
            </a:r>
            <a:r>
              <a:rPr sz="1900" spc="497"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a:t>
            </a:r>
            <a:r>
              <a:rPr sz="1900" spc="497" dirty="0">
                <a:solidFill>
                  <a:srgbClr val="656565"/>
                </a:solidFill>
                <a:latin typeface="Calibri" panose="020F0502020204030204"/>
                <a:cs typeface="Calibri" panose="020F0502020204030204"/>
              </a:rPr>
              <a:t> </a:t>
            </a:r>
            <a:r>
              <a:rPr sz="1900" spc="285" dirty="0">
                <a:solidFill>
                  <a:srgbClr val="656565"/>
                </a:solidFill>
                <a:latin typeface="Calibri" panose="020F0502020204030204"/>
                <a:cs typeface="Calibri" panose="020F0502020204030204"/>
              </a:rPr>
              <a:t>1.0f</a:t>
            </a:r>
            <a:r>
              <a:rPr sz="1900" spc="285" dirty="0">
                <a:solidFill>
                  <a:srgbClr val="22373B"/>
                </a:solidFill>
                <a:latin typeface="Calibri" panose="020F0502020204030204"/>
                <a:cs typeface="Calibri" panose="020F0502020204030204"/>
              </a:rPr>
              <a:t>;</a:t>
            </a:r>
            <a:endParaRPr sz="1900" dirty="0">
              <a:latin typeface="Calibri" panose="020F0502020204030204"/>
              <a:cs typeface="Calibri" panose="020F0502020204030204"/>
            </a:endParaRPr>
          </a:p>
          <a:p>
            <a:pPr marL="79375">
              <a:spcBef>
                <a:spcPts val="380"/>
              </a:spcBef>
            </a:pPr>
            <a:r>
              <a:rPr sz="1900" b="1" spc="95" dirty="0">
                <a:solidFill>
                  <a:srgbClr val="AF003F"/>
                </a:solidFill>
                <a:latin typeface="Calibri" panose="020F0502020204030204"/>
                <a:cs typeface="Calibri" panose="020F0502020204030204"/>
              </a:rPr>
              <a:t>unsigned</a:t>
            </a:r>
            <a:r>
              <a:rPr sz="1900" b="1" spc="497" dirty="0">
                <a:solidFill>
                  <a:srgbClr val="AF003F"/>
                </a:solidFill>
                <a:latin typeface="Calibri" panose="020F0502020204030204"/>
                <a:cs typeface="Calibri" panose="020F0502020204030204"/>
              </a:rPr>
              <a:t> </a:t>
            </a:r>
            <a:r>
              <a:rPr sz="1900" spc="-11" dirty="0">
                <a:solidFill>
                  <a:srgbClr val="22373B"/>
                </a:solidFill>
                <a:latin typeface="Calibri" panose="020F0502020204030204"/>
                <a:cs typeface="Calibri" panose="020F0502020204030204"/>
              </a:rPr>
              <a:t>u</a:t>
            </a:r>
            <a:r>
              <a:rPr sz="1900" spc="507"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a:t>
            </a:r>
            <a:r>
              <a:rPr sz="1900" spc="497"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2</a:t>
            </a:r>
            <a:r>
              <a:rPr sz="1900" spc="254" dirty="0">
                <a:solidFill>
                  <a:srgbClr val="22373B"/>
                </a:solidFill>
                <a:latin typeface="Calibri" panose="020F0502020204030204"/>
                <a:cs typeface="Calibri" panose="020F0502020204030204"/>
              </a:rPr>
              <a:t>;</a:t>
            </a:r>
            <a:endParaRPr sz="1900" dirty="0">
              <a:latin typeface="Calibri" panose="020F0502020204030204"/>
              <a:cs typeface="Calibri" panose="020F0502020204030204"/>
            </a:endParaRPr>
          </a:p>
          <a:p>
            <a:pPr marL="79375">
              <a:spcBef>
                <a:spcPts val="380"/>
              </a:spcBef>
              <a:tabLst>
                <a:tab pos="1216660" algn="l"/>
              </a:tabLst>
            </a:pPr>
            <a:r>
              <a:rPr sz="1900" b="1" spc="275" dirty="0">
                <a:solidFill>
                  <a:srgbClr val="AF003F"/>
                </a:solidFill>
                <a:latin typeface="Calibri" panose="020F0502020204030204"/>
                <a:cs typeface="Calibri" panose="020F0502020204030204"/>
              </a:rPr>
              <a:t>int	</a:t>
            </a:r>
            <a:r>
              <a:rPr sz="1900" spc="550" dirty="0">
                <a:solidFill>
                  <a:srgbClr val="22373B"/>
                </a:solidFill>
                <a:latin typeface="Calibri" panose="020F0502020204030204"/>
                <a:cs typeface="Calibri" panose="020F0502020204030204"/>
              </a:rPr>
              <a:t>i</a:t>
            </a:r>
            <a:r>
              <a:rPr sz="1900" spc="454"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a:t>
            </a:r>
            <a:r>
              <a:rPr sz="1900" spc="465"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3</a:t>
            </a:r>
            <a:r>
              <a:rPr sz="1900" spc="254" dirty="0">
                <a:solidFill>
                  <a:srgbClr val="22373B"/>
                </a:solidFill>
                <a:latin typeface="Calibri" panose="020F0502020204030204"/>
                <a:cs typeface="Calibri" panose="020F0502020204030204"/>
              </a:rPr>
              <a:t>;</a:t>
            </a:r>
            <a:endParaRPr sz="1900" dirty="0">
              <a:latin typeface="Calibri" panose="020F0502020204030204"/>
              <a:cs typeface="Calibri" panose="020F0502020204030204"/>
            </a:endParaRPr>
          </a:p>
          <a:p>
            <a:pPr marL="79375">
              <a:spcBef>
                <a:spcPts val="380"/>
              </a:spcBef>
              <a:tabLst>
                <a:tab pos="1216660" algn="l"/>
              </a:tabLst>
            </a:pPr>
            <a:r>
              <a:rPr sz="1900" b="1" spc="159" dirty="0">
                <a:solidFill>
                  <a:srgbClr val="AF003F"/>
                </a:solidFill>
                <a:latin typeface="Calibri" panose="020F0502020204030204"/>
                <a:cs typeface="Calibri" panose="020F0502020204030204"/>
              </a:rPr>
              <a:t>short	</a:t>
            </a:r>
            <a:r>
              <a:rPr sz="1900" spc="241" dirty="0">
                <a:solidFill>
                  <a:srgbClr val="22373B"/>
                </a:solidFill>
                <a:latin typeface="Calibri" panose="020F0502020204030204"/>
                <a:cs typeface="Calibri" panose="020F0502020204030204"/>
              </a:rPr>
              <a:t>s</a:t>
            </a:r>
            <a:r>
              <a:rPr sz="1900" spc="454"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a:t>
            </a:r>
            <a:r>
              <a:rPr sz="1900" spc="465"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4</a:t>
            </a:r>
            <a:r>
              <a:rPr sz="1900" spc="254" dirty="0">
                <a:solidFill>
                  <a:srgbClr val="22373B"/>
                </a:solidFill>
                <a:latin typeface="Calibri" panose="020F0502020204030204"/>
                <a:cs typeface="Calibri" panose="020F0502020204030204"/>
              </a:rPr>
              <a:t>;</a:t>
            </a:r>
            <a:endParaRPr sz="1900" dirty="0">
              <a:latin typeface="Calibri" panose="020F0502020204030204"/>
              <a:cs typeface="Calibri" panose="020F0502020204030204"/>
            </a:endParaRPr>
          </a:p>
          <a:p>
            <a:pPr marL="79375">
              <a:spcBef>
                <a:spcPts val="380"/>
              </a:spcBef>
            </a:pPr>
            <a:r>
              <a:rPr sz="1900" b="1" spc="169" dirty="0">
                <a:solidFill>
                  <a:srgbClr val="AF003F"/>
                </a:solidFill>
                <a:latin typeface="Calibri" panose="020F0502020204030204"/>
                <a:cs typeface="Calibri" panose="020F0502020204030204"/>
              </a:rPr>
              <a:t>uint8_t  </a:t>
            </a:r>
            <a:r>
              <a:rPr sz="1900" b="1" spc="391" dirty="0">
                <a:solidFill>
                  <a:srgbClr val="AF003F"/>
                </a:solidFill>
                <a:latin typeface="Calibri" panose="020F0502020204030204"/>
                <a:cs typeface="Calibri" panose="020F0502020204030204"/>
              </a:rPr>
              <a:t> </a:t>
            </a:r>
            <a:r>
              <a:rPr sz="1900" spc="190" dirty="0">
                <a:solidFill>
                  <a:srgbClr val="22373B"/>
                </a:solidFill>
                <a:latin typeface="Calibri" panose="020F0502020204030204"/>
                <a:cs typeface="Calibri" panose="020F0502020204030204"/>
              </a:rPr>
              <a:t>c</a:t>
            </a:r>
            <a:r>
              <a:rPr sz="1900" spc="537"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63"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5</a:t>
            </a:r>
            <a:r>
              <a:rPr sz="1900" spc="254" dirty="0">
                <a:solidFill>
                  <a:srgbClr val="22373B"/>
                </a:solidFill>
                <a:latin typeface="Calibri" panose="020F0502020204030204"/>
                <a:cs typeface="Calibri" panose="020F0502020204030204"/>
              </a:rPr>
              <a:t>;</a:t>
            </a:r>
            <a:r>
              <a:rPr sz="1900" spc="537"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537" dirty="0">
                <a:solidFill>
                  <a:srgbClr val="3D7A7A"/>
                </a:solidFill>
                <a:latin typeface="Calibri" panose="020F0502020204030204"/>
                <a:cs typeface="Calibri" panose="020F0502020204030204"/>
              </a:rPr>
              <a:t> </a:t>
            </a:r>
            <a:r>
              <a:rPr sz="1900" i="1" spc="116" dirty="0">
                <a:solidFill>
                  <a:srgbClr val="3D7A7A"/>
                </a:solidFill>
                <a:latin typeface="Calibri" panose="020F0502020204030204"/>
                <a:cs typeface="Calibri" panose="020F0502020204030204"/>
              </a:rPr>
              <a:t>unsigned</a:t>
            </a:r>
            <a:r>
              <a:rPr sz="1900" i="1" spc="537" dirty="0">
                <a:solidFill>
                  <a:srgbClr val="3D7A7A"/>
                </a:solidFill>
                <a:latin typeface="Calibri" panose="020F0502020204030204"/>
                <a:cs typeface="Calibri" panose="020F0502020204030204"/>
              </a:rPr>
              <a:t> </a:t>
            </a:r>
            <a:r>
              <a:rPr sz="1900" i="1" spc="137" dirty="0">
                <a:solidFill>
                  <a:srgbClr val="3D7A7A"/>
                </a:solidFill>
                <a:latin typeface="Calibri" panose="020F0502020204030204"/>
                <a:cs typeface="Calibri" panose="020F0502020204030204"/>
              </a:rPr>
              <a:t>char</a:t>
            </a:r>
            <a:endParaRPr sz="1900" dirty="0">
              <a:latin typeface="Calibri" panose="020F0502020204030204"/>
              <a:cs typeface="Calibri" panose="020F0502020204030204"/>
            </a:endParaRPr>
          </a:p>
          <a:p>
            <a:pPr>
              <a:spcBef>
                <a:spcPts val="85"/>
              </a:spcBef>
            </a:pPr>
            <a:endParaRPr sz="2115" dirty="0">
              <a:latin typeface="Calibri" panose="020F0502020204030204"/>
              <a:cs typeface="Calibri" panose="020F0502020204030204"/>
            </a:endParaRPr>
          </a:p>
          <a:p>
            <a:pPr marL="79375" marR="5187315">
              <a:lnSpc>
                <a:spcPct val="117000"/>
              </a:lnSpc>
            </a:pPr>
            <a:r>
              <a:rPr sz="1900" spc="412" dirty="0">
                <a:solidFill>
                  <a:srgbClr val="22373B"/>
                </a:solidFill>
                <a:latin typeface="Calibri" panose="020F0502020204030204"/>
                <a:cs typeface="Calibri" panose="020F0502020204030204"/>
              </a:rPr>
              <a:t>f </a:t>
            </a:r>
            <a:r>
              <a:rPr sz="1900" spc="42" dirty="0">
                <a:solidFill>
                  <a:srgbClr val="656565"/>
                </a:solidFill>
                <a:latin typeface="Calibri" panose="020F0502020204030204"/>
                <a:cs typeface="Calibri" panose="020F0502020204030204"/>
              </a:rPr>
              <a:t>*</a:t>
            </a:r>
            <a:r>
              <a:rPr sz="1900" spc="53" dirty="0">
                <a:solidFill>
                  <a:srgbClr val="656565"/>
                </a:solidFill>
                <a:latin typeface="Calibri" panose="020F0502020204030204"/>
                <a:cs typeface="Calibri" panose="020F0502020204030204"/>
              </a:rPr>
              <a:t> </a:t>
            </a:r>
            <a:r>
              <a:rPr sz="1900" spc="232" dirty="0">
                <a:solidFill>
                  <a:srgbClr val="22373B"/>
                </a:solidFill>
                <a:latin typeface="Calibri" panose="020F0502020204030204"/>
                <a:cs typeface="Calibri" panose="020F0502020204030204"/>
              </a:rPr>
              <a:t>u;  </a:t>
            </a:r>
            <a:endParaRPr sz="1900" spc="232" dirty="0">
              <a:solidFill>
                <a:srgbClr val="22373B"/>
              </a:solidFill>
              <a:latin typeface="Calibri" panose="020F0502020204030204"/>
              <a:cs typeface="Calibri" panose="020F0502020204030204"/>
            </a:endParaRPr>
          </a:p>
          <a:p>
            <a:pPr marL="79375" marR="5187315">
              <a:lnSpc>
                <a:spcPct val="117000"/>
              </a:lnSpc>
            </a:pPr>
            <a:r>
              <a:rPr sz="1900" i="1" spc="-402" dirty="0">
                <a:solidFill>
                  <a:srgbClr val="3D7A7A"/>
                </a:solidFill>
                <a:latin typeface="Calibri" panose="020F0502020204030204"/>
                <a:cs typeface="Calibri" panose="020F0502020204030204"/>
              </a:rPr>
              <a:t> </a:t>
            </a:r>
            <a:r>
              <a:rPr sz="1900" spc="241" dirty="0">
                <a:solidFill>
                  <a:srgbClr val="22373B"/>
                </a:solidFill>
                <a:latin typeface="Calibri" panose="020F0502020204030204"/>
                <a:cs typeface="Calibri" panose="020F0502020204030204"/>
              </a:rPr>
              <a:t>s</a:t>
            </a:r>
            <a:r>
              <a:rPr sz="1900" spc="550"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a:t>
            </a:r>
            <a:r>
              <a:rPr sz="1900" spc="95" dirty="0">
                <a:solidFill>
                  <a:srgbClr val="656565"/>
                </a:solidFill>
                <a:latin typeface="Calibri" panose="020F0502020204030204"/>
                <a:cs typeface="Calibri" panose="020F0502020204030204"/>
              </a:rPr>
              <a:t> </a:t>
            </a:r>
            <a:r>
              <a:rPr sz="1900" spc="338" dirty="0">
                <a:solidFill>
                  <a:srgbClr val="22373B"/>
                </a:solidFill>
                <a:latin typeface="Calibri" panose="020F0502020204030204"/>
                <a:cs typeface="Calibri" panose="020F0502020204030204"/>
              </a:rPr>
              <a:t>c;</a:t>
            </a:r>
            <a:r>
              <a:rPr sz="1900" spc="560" dirty="0">
                <a:solidFill>
                  <a:srgbClr val="22373B"/>
                </a:solidFill>
                <a:latin typeface="Calibri" panose="020F0502020204030204"/>
                <a:cs typeface="Calibri" panose="020F0502020204030204"/>
              </a:rPr>
              <a:t> </a:t>
            </a:r>
            <a:endParaRPr sz="1900" spc="560" dirty="0">
              <a:solidFill>
                <a:srgbClr val="22373B"/>
              </a:solidFill>
              <a:latin typeface="Calibri" panose="020F0502020204030204"/>
              <a:cs typeface="Calibri" panose="020F0502020204030204"/>
            </a:endParaRPr>
          </a:p>
          <a:p>
            <a:pPr marL="79375" marR="5187315">
              <a:lnSpc>
                <a:spcPct val="117000"/>
              </a:lnSpc>
            </a:pPr>
            <a:r>
              <a:rPr sz="1900" i="1" spc="-402" dirty="0">
                <a:solidFill>
                  <a:srgbClr val="3D7A7A"/>
                </a:solidFill>
                <a:latin typeface="Calibri" panose="020F0502020204030204"/>
                <a:cs typeface="Calibri" panose="020F0502020204030204"/>
              </a:rPr>
              <a:t> </a:t>
            </a:r>
            <a:r>
              <a:rPr sz="1900" spc="-11" dirty="0">
                <a:solidFill>
                  <a:srgbClr val="22373B"/>
                </a:solidFill>
                <a:latin typeface="Calibri" panose="020F0502020204030204"/>
                <a:cs typeface="Calibri" panose="020F0502020204030204"/>
              </a:rPr>
              <a:t>u</a:t>
            </a:r>
            <a:r>
              <a:rPr sz="1900" spc="148"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a:t>
            </a:r>
            <a:r>
              <a:rPr sz="1900" spc="85" dirty="0">
                <a:solidFill>
                  <a:srgbClr val="656565"/>
                </a:solidFill>
                <a:latin typeface="Calibri" panose="020F0502020204030204"/>
                <a:cs typeface="Calibri" panose="020F0502020204030204"/>
              </a:rPr>
              <a:t> </a:t>
            </a:r>
            <a:r>
              <a:rPr sz="1900" spc="518" dirty="0">
                <a:solidFill>
                  <a:srgbClr val="22373B"/>
                </a:solidFill>
                <a:latin typeface="Calibri" panose="020F0502020204030204"/>
                <a:cs typeface="Calibri" panose="020F0502020204030204"/>
              </a:rPr>
              <a:t>i;</a:t>
            </a:r>
            <a:endParaRPr sz="1900" spc="518" dirty="0">
              <a:solidFill>
                <a:srgbClr val="22373B"/>
              </a:solidFill>
              <a:latin typeface="Calibri" panose="020F0502020204030204"/>
              <a:cs typeface="Calibri" panose="020F0502020204030204"/>
            </a:endParaRPr>
          </a:p>
          <a:p>
            <a:pPr marL="79375" marR="5187315">
              <a:lnSpc>
                <a:spcPct val="117000"/>
              </a:lnSpc>
            </a:pPr>
            <a:r>
              <a:rPr sz="1900" spc="232" dirty="0">
                <a:solidFill>
                  <a:srgbClr val="656565"/>
                </a:solidFill>
                <a:latin typeface="Calibri" panose="020F0502020204030204"/>
                <a:cs typeface="Calibri" panose="020F0502020204030204"/>
              </a:rPr>
              <a:t>+</a:t>
            </a:r>
            <a:r>
              <a:rPr sz="1900" spc="232" dirty="0">
                <a:solidFill>
                  <a:srgbClr val="22373B"/>
                </a:solidFill>
                <a:latin typeface="Calibri" panose="020F0502020204030204"/>
                <a:cs typeface="Calibri" panose="020F0502020204030204"/>
              </a:rPr>
              <a:t>c;</a:t>
            </a:r>
            <a:endParaRPr sz="1900" dirty="0">
              <a:latin typeface="Calibri" panose="020F0502020204030204"/>
              <a:cs typeface="Calibri" panose="020F0502020204030204"/>
            </a:endParaRPr>
          </a:p>
        </p:txBody>
      </p:sp>
      <p:sp>
        <p:nvSpPr>
          <p:cNvPr id="4" name="object 4"/>
          <p:cNvSpPr txBox="1"/>
          <p:nvPr/>
        </p:nvSpPr>
        <p:spPr>
          <a:xfrm>
            <a:off x="736993" y="4966825"/>
            <a:ext cx="3924223" cy="382183"/>
          </a:xfrm>
          <a:prstGeom prst="rect">
            <a:avLst/>
          </a:prstGeom>
        </p:spPr>
        <p:txBody>
          <a:bodyPr vert="horz" wrap="square" lIns="0" tIns="24157" rIns="0" bIns="0" rtlCol="0">
            <a:spAutoFit/>
          </a:bodyPr>
          <a:lstStyle/>
          <a:p>
            <a:pPr marL="26670">
              <a:spcBef>
                <a:spcPts val="190"/>
              </a:spcBef>
            </a:pPr>
            <a:r>
              <a:rPr sz="2325" spc="-127" dirty="0">
                <a:solidFill>
                  <a:srgbClr val="22373B"/>
                </a:solidFill>
                <a:latin typeface="Tahoma" panose="020B0604030504040204"/>
                <a:cs typeface="Tahoma" panose="020B0604030504040204"/>
              </a:rPr>
              <a:t>Integers</a:t>
            </a:r>
            <a:r>
              <a:rPr sz="2325" spc="-11" dirty="0">
                <a:solidFill>
                  <a:srgbClr val="22373B"/>
                </a:solidFill>
                <a:latin typeface="Tahoma" panose="020B0604030504040204"/>
                <a:cs typeface="Tahoma" panose="020B0604030504040204"/>
              </a:rPr>
              <a:t> </a:t>
            </a:r>
            <a:r>
              <a:rPr sz="2325" spc="-148" dirty="0">
                <a:solidFill>
                  <a:srgbClr val="22373B"/>
                </a:solidFill>
                <a:latin typeface="Tahoma" panose="020B0604030504040204"/>
                <a:cs typeface="Tahoma" panose="020B0604030504040204"/>
              </a:rPr>
              <a:t>are</a:t>
            </a:r>
            <a:r>
              <a:rPr sz="2325" spc="11"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not</a:t>
            </a:r>
            <a:r>
              <a:rPr sz="2325" spc="-11"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floating</a:t>
            </a:r>
            <a:r>
              <a:rPr sz="2325"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points!</a:t>
            </a:r>
            <a:endParaRPr sz="2325">
              <a:latin typeface="Tahoma" panose="020B0604030504040204"/>
              <a:cs typeface="Tahoma" panose="020B0604030504040204"/>
            </a:endParaRPr>
          </a:p>
        </p:txBody>
      </p:sp>
      <p:sp>
        <p:nvSpPr>
          <p:cNvPr id="5" name="object 5"/>
          <p:cNvSpPr txBox="1"/>
          <p:nvPr/>
        </p:nvSpPr>
        <p:spPr>
          <a:xfrm>
            <a:off x="763834" y="5437572"/>
            <a:ext cx="10652044" cy="962025"/>
          </a:xfrm>
          <a:prstGeom prst="rect">
            <a:avLst/>
          </a:prstGeom>
          <a:solidFill>
            <a:srgbClr val="EDEDED"/>
          </a:solidFill>
        </p:spPr>
        <p:txBody>
          <a:bodyPr vert="horz" wrap="square" lIns="0" tIns="0" rIns="0" bIns="0" rtlCol="0">
            <a:spAutoFit/>
          </a:bodyPr>
          <a:lstStyle/>
          <a:p>
            <a:pPr marL="79375">
              <a:lnSpc>
                <a:spcPts val="2185"/>
              </a:lnSpc>
              <a:tabLst>
                <a:tab pos="836930" algn="l"/>
              </a:tabLst>
            </a:pPr>
            <a:r>
              <a:rPr sz="1900" b="1" spc="275" dirty="0">
                <a:solidFill>
                  <a:srgbClr val="AF003F"/>
                </a:solidFill>
                <a:latin typeface="Calibri" panose="020F0502020204030204"/>
                <a:cs typeface="Calibri" panose="020F0502020204030204"/>
              </a:rPr>
              <a:t>int	</a:t>
            </a:r>
            <a:r>
              <a:rPr sz="1900" spc="-11" dirty="0">
                <a:solidFill>
                  <a:srgbClr val="22373B"/>
                </a:solidFill>
                <a:latin typeface="Calibri" panose="020F0502020204030204"/>
                <a:cs typeface="Calibri" panose="020F0502020204030204"/>
              </a:rPr>
              <a:t>b</a:t>
            </a:r>
            <a:r>
              <a:rPr sz="1900" spc="85"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a:t>
            </a:r>
            <a:r>
              <a:rPr sz="1900" spc="476"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7</a:t>
            </a:r>
            <a:r>
              <a:rPr sz="1900" spc="254"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a:p>
            <a:pPr marL="79375">
              <a:spcBef>
                <a:spcPts val="380"/>
              </a:spcBef>
              <a:tabLst>
                <a:tab pos="2479675" algn="l"/>
              </a:tabLst>
            </a:pPr>
            <a:r>
              <a:rPr sz="1900" b="1" spc="254" dirty="0">
                <a:solidFill>
                  <a:srgbClr val="AF003F"/>
                </a:solidFill>
                <a:latin typeface="Calibri" panose="020F0502020204030204"/>
                <a:cs typeface="Calibri" panose="020F0502020204030204"/>
              </a:rPr>
              <a:t>float</a:t>
            </a:r>
            <a:r>
              <a:rPr sz="1900" b="1" spc="560" dirty="0">
                <a:solidFill>
                  <a:srgbClr val="AF003F"/>
                </a:solidFill>
                <a:latin typeface="Calibri" panose="020F0502020204030204"/>
                <a:cs typeface="Calibri" panose="020F0502020204030204"/>
              </a:rPr>
              <a:t> </a:t>
            </a:r>
            <a:r>
              <a:rPr sz="1900" spc="74" dirty="0">
                <a:solidFill>
                  <a:srgbClr val="22373B"/>
                </a:solidFill>
                <a:latin typeface="Calibri" panose="020F0502020204030204"/>
                <a:cs typeface="Calibri" panose="020F0502020204030204"/>
              </a:rPr>
              <a:t>a</a:t>
            </a:r>
            <a:r>
              <a:rPr sz="1900" spc="571"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85" dirty="0">
                <a:solidFill>
                  <a:srgbClr val="656565"/>
                </a:solidFill>
                <a:latin typeface="Calibri" panose="020F0502020204030204"/>
                <a:cs typeface="Calibri" panose="020F0502020204030204"/>
              </a:rPr>
              <a:t> </a:t>
            </a:r>
            <a:r>
              <a:rPr sz="1900" spc="-11" dirty="0">
                <a:solidFill>
                  <a:srgbClr val="22373B"/>
                </a:solidFill>
                <a:latin typeface="Calibri" panose="020F0502020204030204"/>
                <a:cs typeface="Calibri" panose="020F0502020204030204"/>
              </a:rPr>
              <a:t>b</a:t>
            </a:r>
            <a:r>
              <a:rPr sz="1900" spc="571" dirty="0">
                <a:solidFill>
                  <a:srgbClr val="22373B"/>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a:t>
            </a:r>
            <a:r>
              <a:rPr sz="1900" spc="560"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2</a:t>
            </a:r>
            <a:r>
              <a:rPr sz="1900" spc="254" dirty="0">
                <a:solidFill>
                  <a:srgbClr val="22373B"/>
                </a:solidFill>
                <a:latin typeface="Calibri" panose="020F0502020204030204"/>
                <a:cs typeface="Calibri" panose="020F0502020204030204"/>
              </a:rPr>
              <a:t>;	</a:t>
            </a:r>
            <a:endParaRPr sz="1900">
              <a:latin typeface="Calibri" panose="020F0502020204030204"/>
              <a:cs typeface="Calibri" panose="020F0502020204030204"/>
            </a:endParaRPr>
          </a:p>
          <a:p>
            <a:pPr marL="79375">
              <a:spcBef>
                <a:spcPts val="380"/>
              </a:spcBef>
              <a:tabLst>
                <a:tab pos="836930" algn="l"/>
              </a:tabLst>
            </a:pPr>
            <a:r>
              <a:rPr sz="1900" b="1" spc="275" dirty="0">
                <a:solidFill>
                  <a:srgbClr val="AF003F"/>
                </a:solidFill>
                <a:latin typeface="Calibri" panose="020F0502020204030204"/>
                <a:cs typeface="Calibri" panose="020F0502020204030204"/>
              </a:rPr>
              <a:t>int	</a:t>
            </a:r>
            <a:r>
              <a:rPr sz="1900" spc="190" dirty="0">
                <a:solidFill>
                  <a:srgbClr val="22373B"/>
                </a:solidFill>
                <a:latin typeface="Calibri" panose="020F0502020204030204"/>
                <a:cs typeface="Calibri" panose="020F0502020204030204"/>
              </a:rPr>
              <a:t>c</a:t>
            </a:r>
            <a:r>
              <a:rPr sz="1900" spc="537"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85" dirty="0">
                <a:solidFill>
                  <a:srgbClr val="656565"/>
                </a:solidFill>
                <a:latin typeface="Calibri" panose="020F0502020204030204"/>
                <a:cs typeface="Calibri" panose="020F0502020204030204"/>
              </a:rPr>
              <a:t> </a:t>
            </a:r>
            <a:r>
              <a:rPr sz="1900" spc="-11" dirty="0">
                <a:solidFill>
                  <a:srgbClr val="22373B"/>
                </a:solidFill>
                <a:latin typeface="Calibri" panose="020F0502020204030204"/>
                <a:cs typeface="Calibri" panose="020F0502020204030204"/>
              </a:rPr>
              <a:t>b</a:t>
            </a:r>
            <a:r>
              <a:rPr sz="1900" spc="550" dirty="0">
                <a:solidFill>
                  <a:srgbClr val="22373B"/>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a:t>
            </a:r>
            <a:r>
              <a:rPr sz="1900" spc="537" dirty="0">
                <a:solidFill>
                  <a:srgbClr val="656565"/>
                </a:solidFill>
                <a:latin typeface="Calibri" panose="020F0502020204030204"/>
                <a:cs typeface="Calibri" panose="020F0502020204030204"/>
              </a:rPr>
              <a:t> </a:t>
            </a:r>
            <a:r>
              <a:rPr sz="1900" spc="264" dirty="0">
                <a:solidFill>
                  <a:srgbClr val="656565"/>
                </a:solidFill>
                <a:latin typeface="Calibri" panose="020F0502020204030204"/>
                <a:cs typeface="Calibri" panose="020F0502020204030204"/>
              </a:rPr>
              <a:t>2.0</a:t>
            </a:r>
            <a:r>
              <a:rPr sz="1900" spc="264" dirty="0">
                <a:solidFill>
                  <a:srgbClr val="22373B"/>
                </a:solidFill>
                <a:latin typeface="Calibri" panose="020F0502020204030204"/>
                <a:cs typeface="Calibri" panose="020F0502020204030204"/>
              </a:rPr>
              <a:t>;</a:t>
            </a:r>
            <a:r>
              <a:rPr sz="1900" spc="550" dirty="0">
                <a:solidFill>
                  <a:srgbClr val="22373B"/>
                </a:solidFill>
                <a:latin typeface="Calibri" panose="020F0502020204030204"/>
                <a:cs typeface="Calibri" panose="020F0502020204030204"/>
              </a:rPr>
              <a:t> </a:t>
            </a:r>
            <a:endParaRPr sz="1900">
              <a:latin typeface="Calibri" panose="020F0502020204030204"/>
              <a:cs typeface="Calibri" panose="020F0502020204030204"/>
            </a:endParaRPr>
          </a:p>
        </p:txBody>
      </p:sp>
      <p:sp>
        <p:nvSpPr>
          <p:cNvPr id="11" name="灯片编号占位符 4"/>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a:p>
        </p:txBody>
      </p:sp>
      <p:sp>
        <p:nvSpPr>
          <p:cNvPr id="6" name="文本框 5"/>
          <p:cNvSpPr txBox="1"/>
          <p:nvPr/>
        </p:nvSpPr>
        <p:spPr>
          <a:xfrm>
            <a:off x="1845310" y="3113405"/>
            <a:ext cx="6096000" cy="383540"/>
          </a:xfrm>
          <a:prstGeom prst="rect">
            <a:avLst/>
          </a:prstGeom>
          <a:noFill/>
        </p:spPr>
        <p:txBody>
          <a:bodyPr wrap="square" rtlCol="0" anchor="t">
            <a:spAutoFit/>
          </a:bodyPr>
          <a:p>
            <a:r>
              <a:rPr sz="1900" i="1" spc="254" dirty="0">
                <a:solidFill>
                  <a:srgbClr val="3D7A7A"/>
                </a:solidFill>
                <a:latin typeface="Calibri" panose="020F0502020204030204"/>
                <a:cs typeface="Calibri" panose="020F0502020204030204"/>
                <a:sym typeface="+mn-ea"/>
              </a:rPr>
              <a:t>//  </a:t>
            </a:r>
            <a:r>
              <a:rPr sz="1900" i="1" spc="264" dirty="0">
                <a:solidFill>
                  <a:srgbClr val="3D7A7A"/>
                </a:solidFill>
                <a:latin typeface="Calibri" panose="020F0502020204030204"/>
                <a:cs typeface="Calibri" panose="020F0502020204030204"/>
                <a:sym typeface="+mn-ea"/>
              </a:rPr>
              <a:t>float  </a:t>
            </a:r>
            <a:r>
              <a:rPr sz="1900" dirty="0">
                <a:solidFill>
                  <a:srgbClr val="3D7A7A"/>
                </a:solidFill>
                <a:latin typeface="Lucida Sans Unicode" panose="020B0602030504020204"/>
                <a:cs typeface="Lucida Sans Unicode" panose="020B0602030504020204"/>
                <a:sym typeface="+mn-ea"/>
              </a:rPr>
              <a:t>×</a:t>
            </a:r>
            <a:r>
              <a:rPr sz="1900" spc="592" dirty="0">
                <a:solidFill>
                  <a:srgbClr val="3D7A7A"/>
                </a:solidFill>
                <a:latin typeface="Lucida Sans Unicode" panose="020B0602030504020204"/>
                <a:cs typeface="Lucida Sans Unicode" panose="020B0602030504020204"/>
                <a:sym typeface="+mn-ea"/>
              </a:rPr>
              <a:t> </a:t>
            </a:r>
            <a:r>
              <a:rPr sz="1900" i="1" spc="116" dirty="0">
                <a:solidFill>
                  <a:srgbClr val="3D7A7A"/>
                </a:solidFill>
                <a:latin typeface="Calibri" panose="020F0502020204030204"/>
                <a:cs typeface="Calibri" panose="020F0502020204030204"/>
                <a:sym typeface="+mn-ea"/>
              </a:rPr>
              <a:t>unsigned  </a:t>
            </a:r>
            <a:r>
              <a:rPr sz="1900" spc="159" dirty="0">
                <a:solidFill>
                  <a:srgbClr val="3D7A7A"/>
                </a:solidFill>
                <a:latin typeface="Lucida Sans Unicode" panose="020B0602030504020204"/>
                <a:cs typeface="Lucida Sans Unicode" panose="020B0602030504020204"/>
                <a:sym typeface="+mn-ea"/>
              </a:rPr>
              <a:t>→ </a:t>
            </a:r>
            <a:r>
              <a:rPr sz="1900" i="1" spc="306" dirty="0">
                <a:solidFill>
                  <a:srgbClr val="3D7A7A"/>
                </a:solidFill>
                <a:latin typeface="Calibri" panose="020F0502020204030204"/>
                <a:cs typeface="Calibri" panose="020F0502020204030204"/>
                <a:sym typeface="+mn-ea"/>
              </a:rPr>
              <a:t>float: </a:t>
            </a:r>
            <a:r>
              <a:rPr sz="1900" i="1" spc="241" dirty="0">
                <a:solidFill>
                  <a:srgbClr val="3D7A7A"/>
                </a:solidFill>
                <a:latin typeface="Calibri" panose="020F0502020204030204"/>
                <a:cs typeface="Calibri" panose="020F0502020204030204"/>
                <a:sym typeface="+mn-ea"/>
              </a:rPr>
              <a:t>2.0f</a:t>
            </a:r>
            <a:endParaRPr lang="zh-CN" altLang="en-US" sz="1900" i="1" spc="241" dirty="0">
              <a:solidFill>
                <a:srgbClr val="3D7A7A"/>
              </a:solidFill>
              <a:latin typeface="Calibri" panose="020F0502020204030204"/>
              <a:cs typeface="Calibri" panose="020F0502020204030204"/>
              <a:sym typeface="+mn-ea"/>
            </a:endParaRPr>
          </a:p>
        </p:txBody>
      </p:sp>
      <p:sp>
        <p:nvSpPr>
          <p:cNvPr id="7" name="文本框 6"/>
          <p:cNvSpPr txBox="1"/>
          <p:nvPr/>
        </p:nvSpPr>
        <p:spPr>
          <a:xfrm>
            <a:off x="1845310" y="3453765"/>
            <a:ext cx="6096000" cy="383540"/>
          </a:xfrm>
          <a:prstGeom prst="rect">
            <a:avLst/>
          </a:prstGeom>
          <a:noFill/>
        </p:spPr>
        <p:txBody>
          <a:bodyPr wrap="square" rtlCol="0" anchor="t">
            <a:spAutoFit/>
          </a:bodyPr>
          <a:p>
            <a:r>
              <a:rPr sz="1900" i="1" spc="254" dirty="0">
                <a:solidFill>
                  <a:srgbClr val="3D7A7A"/>
                </a:solidFill>
                <a:latin typeface="Calibri" panose="020F0502020204030204"/>
                <a:cs typeface="Calibri" panose="020F0502020204030204"/>
                <a:sym typeface="+mn-ea"/>
              </a:rPr>
              <a:t>//</a:t>
            </a:r>
            <a:r>
              <a:rPr sz="1900" i="1" spc="550" dirty="0">
                <a:solidFill>
                  <a:srgbClr val="3D7A7A"/>
                </a:solidFill>
                <a:latin typeface="Calibri" panose="020F0502020204030204"/>
                <a:cs typeface="Calibri" panose="020F0502020204030204"/>
                <a:sym typeface="+mn-ea"/>
              </a:rPr>
              <a:t> </a:t>
            </a:r>
            <a:r>
              <a:rPr sz="1900" i="1" spc="190" dirty="0">
                <a:solidFill>
                  <a:srgbClr val="3D7A7A"/>
                </a:solidFill>
                <a:latin typeface="Calibri" panose="020F0502020204030204"/>
                <a:cs typeface="Calibri" panose="020F0502020204030204"/>
                <a:sym typeface="+mn-ea"/>
              </a:rPr>
              <a:t>short</a:t>
            </a:r>
            <a:r>
              <a:rPr sz="1900" i="1" spc="560" dirty="0">
                <a:solidFill>
                  <a:srgbClr val="3D7A7A"/>
                </a:solidFill>
                <a:latin typeface="Calibri" panose="020F0502020204030204"/>
                <a:cs typeface="Calibri" panose="020F0502020204030204"/>
                <a:sym typeface="+mn-ea"/>
              </a:rPr>
              <a:t> </a:t>
            </a:r>
            <a:r>
              <a:rPr sz="1900" dirty="0">
                <a:solidFill>
                  <a:srgbClr val="3D7A7A"/>
                </a:solidFill>
                <a:latin typeface="Lucida Sans Unicode" panose="020B0602030504020204"/>
                <a:cs typeface="Lucida Sans Unicode" panose="020B0602030504020204"/>
                <a:sym typeface="+mn-ea"/>
              </a:rPr>
              <a:t>×</a:t>
            </a:r>
            <a:r>
              <a:rPr sz="1900" spc="380" dirty="0">
                <a:solidFill>
                  <a:srgbClr val="3D7A7A"/>
                </a:solidFill>
                <a:latin typeface="Lucida Sans Unicode" panose="020B0602030504020204"/>
                <a:cs typeface="Lucida Sans Unicode" panose="020B0602030504020204"/>
                <a:sym typeface="+mn-ea"/>
              </a:rPr>
              <a:t> </a:t>
            </a:r>
            <a:r>
              <a:rPr sz="1900" i="1" spc="116" dirty="0">
                <a:solidFill>
                  <a:srgbClr val="3D7A7A"/>
                </a:solidFill>
                <a:latin typeface="Calibri" panose="020F0502020204030204"/>
                <a:cs typeface="Calibri" panose="020F0502020204030204"/>
                <a:sym typeface="+mn-ea"/>
              </a:rPr>
              <a:t>unsigned</a:t>
            </a:r>
            <a:r>
              <a:rPr sz="1900" i="1" spc="560" dirty="0">
                <a:solidFill>
                  <a:srgbClr val="3D7A7A"/>
                </a:solidFill>
                <a:latin typeface="Calibri" panose="020F0502020204030204"/>
                <a:cs typeface="Calibri" panose="020F0502020204030204"/>
                <a:sym typeface="+mn-ea"/>
              </a:rPr>
              <a:t> </a:t>
            </a:r>
            <a:r>
              <a:rPr sz="1900" i="1" spc="137" dirty="0">
                <a:solidFill>
                  <a:srgbClr val="3D7A7A"/>
                </a:solidFill>
                <a:latin typeface="Calibri" panose="020F0502020204030204"/>
                <a:cs typeface="Calibri" panose="020F0502020204030204"/>
                <a:sym typeface="+mn-ea"/>
              </a:rPr>
              <a:t>char</a:t>
            </a:r>
            <a:r>
              <a:rPr sz="1900" i="1" spc="550" dirty="0">
                <a:solidFill>
                  <a:srgbClr val="3D7A7A"/>
                </a:solidFill>
                <a:latin typeface="Calibri" panose="020F0502020204030204"/>
                <a:cs typeface="Calibri" panose="020F0502020204030204"/>
                <a:sym typeface="+mn-ea"/>
              </a:rPr>
              <a:t> </a:t>
            </a:r>
            <a:r>
              <a:rPr sz="1900" spc="159" dirty="0">
                <a:solidFill>
                  <a:srgbClr val="3D7A7A"/>
                </a:solidFill>
                <a:latin typeface="Lucida Sans Unicode" panose="020B0602030504020204"/>
                <a:cs typeface="Lucida Sans Unicode" panose="020B0602030504020204"/>
                <a:sym typeface="+mn-ea"/>
              </a:rPr>
              <a:t>→</a:t>
            </a:r>
            <a:r>
              <a:rPr sz="1900" spc="391" dirty="0">
                <a:solidFill>
                  <a:srgbClr val="3D7A7A"/>
                </a:solidFill>
                <a:latin typeface="Lucida Sans Unicode" panose="020B0602030504020204"/>
                <a:cs typeface="Lucida Sans Unicode" panose="020B0602030504020204"/>
                <a:sym typeface="+mn-ea"/>
              </a:rPr>
              <a:t> </a:t>
            </a:r>
            <a:r>
              <a:rPr sz="1900" i="1" spc="349" dirty="0">
                <a:solidFill>
                  <a:srgbClr val="3D7A7A"/>
                </a:solidFill>
                <a:latin typeface="Calibri" panose="020F0502020204030204"/>
                <a:cs typeface="Calibri" panose="020F0502020204030204"/>
                <a:sym typeface="+mn-ea"/>
              </a:rPr>
              <a:t>int:</a:t>
            </a:r>
            <a:r>
              <a:rPr sz="1900" i="1" spc="560" dirty="0">
                <a:solidFill>
                  <a:srgbClr val="3D7A7A"/>
                </a:solidFill>
                <a:latin typeface="Calibri" panose="020F0502020204030204"/>
                <a:cs typeface="Calibri" panose="020F0502020204030204"/>
                <a:sym typeface="+mn-ea"/>
              </a:rPr>
              <a:t> </a:t>
            </a:r>
            <a:r>
              <a:rPr sz="1900" i="1" spc="21" dirty="0">
                <a:solidFill>
                  <a:srgbClr val="3D7A7A"/>
                </a:solidFill>
                <a:latin typeface="Calibri" panose="020F0502020204030204"/>
                <a:cs typeface="Calibri" panose="020F0502020204030204"/>
                <a:sym typeface="+mn-ea"/>
              </a:rPr>
              <a:t>20</a:t>
            </a:r>
            <a:endParaRPr lang="zh-CN" altLang="en-US" sz="1900" i="1" spc="21" dirty="0">
              <a:solidFill>
                <a:srgbClr val="3D7A7A"/>
              </a:solidFill>
              <a:latin typeface="Calibri" panose="020F0502020204030204"/>
              <a:cs typeface="Calibri" panose="020F0502020204030204"/>
              <a:sym typeface="+mn-ea"/>
            </a:endParaRPr>
          </a:p>
        </p:txBody>
      </p:sp>
      <p:sp>
        <p:nvSpPr>
          <p:cNvPr id="8" name="文本框 7"/>
          <p:cNvSpPr txBox="1"/>
          <p:nvPr/>
        </p:nvSpPr>
        <p:spPr>
          <a:xfrm>
            <a:off x="1845310" y="3783330"/>
            <a:ext cx="6096000" cy="383540"/>
          </a:xfrm>
          <a:prstGeom prst="rect">
            <a:avLst/>
          </a:prstGeom>
          <a:noFill/>
        </p:spPr>
        <p:txBody>
          <a:bodyPr wrap="square" rtlCol="0" anchor="t">
            <a:spAutoFit/>
          </a:bodyPr>
          <a:p>
            <a:r>
              <a:rPr sz="1900" i="1" spc="254" dirty="0">
                <a:solidFill>
                  <a:srgbClr val="3D7A7A"/>
                </a:solidFill>
                <a:latin typeface="Calibri" panose="020F0502020204030204"/>
                <a:cs typeface="Calibri" panose="020F0502020204030204"/>
                <a:sym typeface="+mn-ea"/>
              </a:rPr>
              <a:t>//</a:t>
            </a:r>
            <a:r>
              <a:rPr sz="1900" i="1" spc="550" dirty="0">
                <a:solidFill>
                  <a:srgbClr val="3D7A7A"/>
                </a:solidFill>
                <a:latin typeface="Calibri" panose="020F0502020204030204"/>
                <a:cs typeface="Calibri" panose="020F0502020204030204"/>
                <a:sym typeface="+mn-ea"/>
              </a:rPr>
              <a:t> </a:t>
            </a:r>
            <a:r>
              <a:rPr sz="1900" i="1" spc="116" dirty="0">
                <a:solidFill>
                  <a:srgbClr val="3D7A7A"/>
                </a:solidFill>
                <a:latin typeface="Calibri" panose="020F0502020204030204"/>
                <a:cs typeface="Calibri" panose="020F0502020204030204"/>
                <a:sym typeface="+mn-ea"/>
              </a:rPr>
              <a:t>unsigned</a:t>
            </a:r>
            <a:r>
              <a:rPr sz="1900" i="1" spc="550" dirty="0">
                <a:solidFill>
                  <a:srgbClr val="3D7A7A"/>
                </a:solidFill>
                <a:latin typeface="Calibri" panose="020F0502020204030204"/>
                <a:cs typeface="Calibri" panose="020F0502020204030204"/>
                <a:sym typeface="+mn-ea"/>
              </a:rPr>
              <a:t> </a:t>
            </a:r>
            <a:r>
              <a:rPr sz="1900" dirty="0">
                <a:solidFill>
                  <a:srgbClr val="3D7A7A"/>
                </a:solidFill>
                <a:latin typeface="Lucida Sans Unicode" panose="020B0602030504020204"/>
                <a:cs typeface="Lucida Sans Unicode" panose="020B0602030504020204"/>
                <a:sym typeface="+mn-ea"/>
              </a:rPr>
              <a:t>×</a:t>
            </a:r>
            <a:r>
              <a:rPr sz="1900" spc="380" dirty="0">
                <a:solidFill>
                  <a:srgbClr val="3D7A7A"/>
                </a:solidFill>
                <a:latin typeface="Lucida Sans Unicode" panose="020B0602030504020204"/>
                <a:cs typeface="Lucida Sans Unicode" panose="020B0602030504020204"/>
                <a:sym typeface="+mn-ea"/>
              </a:rPr>
              <a:t> </a:t>
            </a:r>
            <a:r>
              <a:rPr sz="1900" i="1" spc="306" dirty="0">
                <a:solidFill>
                  <a:srgbClr val="3D7A7A"/>
                </a:solidFill>
                <a:latin typeface="Calibri" panose="020F0502020204030204"/>
                <a:cs typeface="Calibri" panose="020F0502020204030204"/>
                <a:sym typeface="+mn-ea"/>
              </a:rPr>
              <a:t>int</a:t>
            </a:r>
            <a:r>
              <a:rPr sz="1900" i="1" spc="560" dirty="0">
                <a:solidFill>
                  <a:srgbClr val="3D7A7A"/>
                </a:solidFill>
                <a:latin typeface="Calibri" panose="020F0502020204030204"/>
                <a:cs typeface="Calibri" panose="020F0502020204030204"/>
                <a:sym typeface="+mn-ea"/>
              </a:rPr>
              <a:t> </a:t>
            </a:r>
            <a:r>
              <a:rPr sz="1900" spc="159" dirty="0">
                <a:solidFill>
                  <a:srgbClr val="3D7A7A"/>
                </a:solidFill>
                <a:latin typeface="Lucida Sans Unicode" panose="020B0602030504020204"/>
                <a:cs typeface="Lucida Sans Unicode" panose="020B0602030504020204"/>
                <a:sym typeface="+mn-ea"/>
              </a:rPr>
              <a:t>→</a:t>
            </a:r>
            <a:r>
              <a:rPr sz="1900" spc="380" dirty="0">
                <a:solidFill>
                  <a:srgbClr val="3D7A7A"/>
                </a:solidFill>
                <a:latin typeface="Lucida Sans Unicode" panose="020B0602030504020204"/>
                <a:cs typeface="Lucida Sans Unicode" panose="020B0602030504020204"/>
                <a:sym typeface="+mn-ea"/>
              </a:rPr>
              <a:t> </a:t>
            </a:r>
            <a:r>
              <a:rPr sz="1900" i="1" spc="159" dirty="0">
                <a:solidFill>
                  <a:srgbClr val="3D7A7A"/>
                </a:solidFill>
                <a:latin typeface="Calibri" panose="020F0502020204030204"/>
                <a:cs typeface="Calibri" panose="020F0502020204030204"/>
                <a:sym typeface="+mn-ea"/>
              </a:rPr>
              <a:t>unsigned:</a:t>
            </a:r>
            <a:r>
              <a:rPr sz="1900" i="1" spc="550" dirty="0">
                <a:solidFill>
                  <a:srgbClr val="3D7A7A"/>
                </a:solidFill>
                <a:latin typeface="Calibri" panose="020F0502020204030204"/>
                <a:cs typeface="Calibri" panose="020F0502020204030204"/>
                <a:sym typeface="+mn-ea"/>
              </a:rPr>
              <a:t> </a:t>
            </a:r>
            <a:r>
              <a:rPr sz="1900" i="1" spc="21" dirty="0">
                <a:solidFill>
                  <a:srgbClr val="3D7A7A"/>
                </a:solidFill>
                <a:latin typeface="Calibri" panose="020F0502020204030204"/>
                <a:cs typeface="Calibri" panose="020F0502020204030204"/>
                <a:sym typeface="+mn-ea"/>
              </a:rPr>
              <a:t>6u</a:t>
            </a:r>
            <a:endParaRPr lang="zh-CN" altLang="en-US" sz="1900" i="1" spc="21" dirty="0">
              <a:solidFill>
                <a:srgbClr val="3D7A7A"/>
              </a:solidFill>
              <a:latin typeface="Calibri" panose="020F0502020204030204"/>
              <a:cs typeface="Calibri" panose="020F0502020204030204"/>
              <a:sym typeface="+mn-ea"/>
            </a:endParaRPr>
          </a:p>
        </p:txBody>
      </p:sp>
      <p:sp>
        <p:nvSpPr>
          <p:cNvPr id="9" name="文本框 8"/>
          <p:cNvSpPr txBox="1"/>
          <p:nvPr/>
        </p:nvSpPr>
        <p:spPr>
          <a:xfrm>
            <a:off x="1845310" y="4124325"/>
            <a:ext cx="6096000" cy="383540"/>
          </a:xfrm>
          <a:prstGeom prst="rect">
            <a:avLst/>
          </a:prstGeom>
          <a:noFill/>
        </p:spPr>
        <p:txBody>
          <a:bodyPr wrap="square" rtlCol="0" anchor="t">
            <a:spAutoFit/>
          </a:bodyPr>
          <a:p>
            <a:r>
              <a:rPr sz="1900" i="1" spc="254" dirty="0">
                <a:solidFill>
                  <a:srgbClr val="3D7A7A"/>
                </a:solidFill>
                <a:latin typeface="Calibri" panose="020F0502020204030204"/>
                <a:cs typeface="Calibri" panose="020F0502020204030204"/>
                <a:sym typeface="+mn-ea"/>
              </a:rPr>
              <a:t>//</a:t>
            </a:r>
            <a:r>
              <a:rPr sz="1900" i="1" spc="537" dirty="0">
                <a:solidFill>
                  <a:srgbClr val="3D7A7A"/>
                </a:solidFill>
                <a:latin typeface="Calibri" panose="020F0502020204030204"/>
                <a:cs typeface="Calibri" panose="020F0502020204030204"/>
                <a:sym typeface="+mn-ea"/>
              </a:rPr>
              <a:t> </a:t>
            </a:r>
            <a:r>
              <a:rPr sz="1900" i="1" spc="116" dirty="0">
                <a:solidFill>
                  <a:srgbClr val="3D7A7A"/>
                </a:solidFill>
                <a:latin typeface="Calibri" panose="020F0502020204030204"/>
                <a:cs typeface="Calibri" panose="020F0502020204030204"/>
                <a:sym typeface="+mn-ea"/>
              </a:rPr>
              <a:t>unsigned</a:t>
            </a:r>
            <a:r>
              <a:rPr sz="1900" i="1" spc="537" dirty="0">
                <a:solidFill>
                  <a:srgbClr val="3D7A7A"/>
                </a:solidFill>
                <a:latin typeface="Calibri" panose="020F0502020204030204"/>
                <a:cs typeface="Calibri" panose="020F0502020204030204"/>
                <a:sym typeface="+mn-ea"/>
              </a:rPr>
              <a:t> </a:t>
            </a:r>
            <a:r>
              <a:rPr sz="1900" i="1" spc="137" dirty="0">
                <a:solidFill>
                  <a:srgbClr val="3D7A7A"/>
                </a:solidFill>
                <a:latin typeface="Calibri" panose="020F0502020204030204"/>
                <a:cs typeface="Calibri" panose="020F0502020204030204"/>
                <a:sym typeface="+mn-ea"/>
              </a:rPr>
              <a:t>char</a:t>
            </a:r>
            <a:r>
              <a:rPr sz="1900" i="1" spc="537" dirty="0">
                <a:solidFill>
                  <a:srgbClr val="3D7A7A"/>
                </a:solidFill>
                <a:latin typeface="Calibri" panose="020F0502020204030204"/>
                <a:cs typeface="Calibri" panose="020F0502020204030204"/>
                <a:sym typeface="+mn-ea"/>
              </a:rPr>
              <a:t> </a:t>
            </a:r>
            <a:r>
              <a:rPr sz="1900" spc="159" dirty="0">
                <a:solidFill>
                  <a:srgbClr val="3D7A7A"/>
                </a:solidFill>
                <a:latin typeface="Lucida Sans Unicode" panose="020B0602030504020204"/>
                <a:cs typeface="Lucida Sans Unicode" panose="020B0602030504020204"/>
                <a:sym typeface="+mn-ea"/>
              </a:rPr>
              <a:t>→</a:t>
            </a:r>
            <a:r>
              <a:rPr sz="1900" spc="380" dirty="0">
                <a:solidFill>
                  <a:srgbClr val="3D7A7A"/>
                </a:solidFill>
                <a:latin typeface="Lucida Sans Unicode" panose="020B0602030504020204"/>
                <a:cs typeface="Lucida Sans Unicode" panose="020B0602030504020204"/>
                <a:sym typeface="+mn-ea"/>
              </a:rPr>
              <a:t> </a:t>
            </a:r>
            <a:r>
              <a:rPr sz="1900" i="1" spc="349" dirty="0">
                <a:solidFill>
                  <a:srgbClr val="3D7A7A"/>
                </a:solidFill>
                <a:latin typeface="Calibri" panose="020F0502020204030204"/>
                <a:cs typeface="Calibri" panose="020F0502020204030204"/>
                <a:sym typeface="+mn-ea"/>
              </a:rPr>
              <a:t>int:</a:t>
            </a:r>
            <a:r>
              <a:rPr sz="1900" i="1" spc="537" dirty="0">
                <a:solidFill>
                  <a:srgbClr val="3D7A7A"/>
                </a:solidFill>
                <a:latin typeface="Calibri" panose="020F0502020204030204"/>
                <a:cs typeface="Calibri" panose="020F0502020204030204"/>
                <a:sym typeface="+mn-ea"/>
              </a:rPr>
              <a:t> </a:t>
            </a:r>
            <a:r>
              <a:rPr sz="1900" i="1" spc="21" dirty="0">
                <a:solidFill>
                  <a:srgbClr val="3D7A7A"/>
                </a:solidFill>
                <a:latin typeface="Calibri" panose="020F0502020204030204"/>
                <a:cs typeface="Calibri" panose="020F0502020204030204"/>
                <a:sym typeface="+mn-ea"/>
              </a:rPr>
              <a:t>5</a:t>
            </a:r>
            <a:endParaRPr lang="zh-CN" altLang="en-US" sz="1900" i="1" spc="21" dirty="0">
              <a:solidFill>
                <a:srgbClr val="3D7A7A"/>
              </a:solidFill>
              <a:latin typeface="Calibri" panose="020F0502020204030204"/>
              <a:cs typeface="Calibri" panose="020F0502020204030204"/>
              <a:sym typeface="+mn-ea"/>
            </a:endParaRPr>
          </a:p>
        </p:txBody>
      </p:sp>
      <p:sp>
        <p:nvSpPr>
          <p:cNvPr id="10" name="文本框 9"/>
          <p:cNvSpPr txBox="1"/>
          <p:nvPr/>
        </p:nvSpPr>
        <p:spPr>
          <a:xfrm>
            <a:off x="3488055" y="5726430"/>
            <a:ext cx="6096000" cy="383540"/>
          </a:xfrm>
          <a:prstGeom prst="rect">
            <a:avLst/>
          </a:prstGeom>
          <a:noFill/>
        </p:spPr>
        <p:txBody>
          <a:bodyPr wrap="square" rtlCol="0" anchor="t">
            <a:spAutoFit/>
          </a:bodyPr>
          <a:p>
            <a:r>
              <a:rPr sz="1900" i="1" spc="254" dirty="0">
                <a:solidFill>
                  <a:srgbClr val="3D7A7A"/>
                </a:solidFill>
                <a:latin typeface="Calibri" panose="020F0502020204030204"/>
                <a:cs typeface="Calibri" panose="020F0502020204030204"/>
                <a:sym typeface="+mn-ea"/>
              </a:rPr>
              <a:t>//</a:t>
            </a:r>
            <a:r>
              <a:rPr sz="1900" i="1" spc="528" dirty="0">
                <a:solidFill>
                  <a:srgbClr val="3D7A7A"/>
                </a:solidFill>
                <a:latin typeface="Calibri" panose="020F0502020204030204"/>
                <a:cs typeface="Calibri" panose="020F0502020204030204"/>
                <a:sym typeface="+mn-ea"/>
              </a:rPr>
              <a:t> </a:t>
            </a:r>
            <a:r>
              <a:rPr sz="1900" i="1" spc="11" dirty="0">
                <a:solidFill>
                  <a:srgbClr val="3D7A7A"/>
                </a:solidFill>
                <a:latin typeface="Calibri" panose="020F0502020204030204"/>
                <a:cs typeface="Calibri" panose="020F0502020204030204"/>
                <a:sym typeface="+mn-ea"/>
              </a:rPr>
              <a:t>a </a:t>
            </a:r>
            <a:r>
              <a:rPr sz="1900" i="1" spc="95" dirty="0">
                <a:solidFill>
                  <a:srgbClr val="3D7A7A"/>
                </a:solidFill>
                <a:latin typeface="Calibri" panose="020F0502020204030204"/>
                <a:cs typeface="Calibri" panose="020F0502020204030204"/>
                <a:sym typeface="+mn-ea"/>
              </a:rPr>
              <a:t> </a:t>
            </a:r>
            <a:r>
              <a:rPr sz="1900" i="1" spc="42" dirty="0">
                <a:solidFill>
                  <a:srgbClr val="3D7A7A"/>
                </a:solidFill>
                <a:latin typeface="Calibri" panose="020F0502020204030204"/>
                <a:cs typeface="Calibri" panose="020F0502020204030204"/>
                <a:sym typeface="+mn-ea"/>
              </a:rPr>
              <a:t>= </a:t>
            </a:r>
            <a:r>
              <a:rPr sz="1900" i="1" spc="53" dirty="0">
                <a:solidFill>
                  <a:srgbClr val="3D7A7A"/>
                </a:solidFill>
                <a:latin typeface="Calibri" panose="020F0502020204030204"/>
                <a:cs typeface="Calibri" panose="020F0502020204030204"/>
                <a:sym typeface="+mn-ea"/>
              </a:rPr>
              <a:t> </a:t>
            </a:r>
            <a:r>
              <a:rPr sz="1900" i="1" spc="21" dirty="0">
                <a:solidFill>
                  <a:srgbClr val="3D7A7A"/>
                </a:solidFill>
                <a:latin typeface="Calibri" panose="020F0502020204030204"/>
                <a:cs typeface="Calibri" panose="020F0502020204030204"/>
                <a:sym typeface="+mn-ea"/>
              </a:rPr>
              <a:t>3 </a:t>
            </a:r>
            <a:r>
              <a:rPr sz="1900" i="1" spc="74" dirty="0">
                <a:solidFill>
                  <a:srgbClr val="3D7A7A"/>
                </a:solidFill>
                <a:latin typeface="Calibri" panose="020F0502020204030204"/>
                <a:cs typeface="Calibri" panose="020F0502020204030204"/>
                <a:sym typeface="+mn-ea"/>
              </a:rPr>
              <a:t> </a:t>
            </a:r>
            <a:r>
              <a:rPr sz="1900" i="1" spc="127" dirty="0">
                <a:solidFill>
                  <a:srgbClr val="3D7A7A"/>
                </a:solidFill>
                <a:latin typeface="Calibri" panose="020F0502020204030204"/>
                <a:cs typeface="Calibri" panose="020F0502020204030204"/>
                <a:sym typeface="+mn-ea"/>
              </a:rPr>
              <a:t>not</a:t>
            </a:r>
            <a:r>
              <a:rPr sz="1900" i="1" spc="528" dirty="0">
                <a:solidFill>
                  <a:srgbClr val="3D7A7A"/>
                </a:solidFill>
                <a:latin typeface="Calibri" panose="020F0502020204030204"/>
                <a:cs typeface="Calibri" panose="020F0502020204030204"/>
                <a:sym typeface="+mn-ea"/>
              </a:rPr>
              <a:t> </a:t>
            </a:r>
            <a:r>
              <a:rPr sz="1900" i="1" spc="264" dirty="0">
                <a:solidFill>
                  <a:srgbClr val="3D7A7A"/>
                </a:solidFill>
                <a:latin typeface="Calibri" panose="020F0502020204030204"/>
                <a:cs typeface="Calibri" panose="020F0502020204030204"/>
                <a:sym typeface="+mn-ea"/>
              </a:rPr>
              <a:t>3.5!!</a:t>
            </a:r>
            <a:endParaRPr lang="zh-CN" altLang="en-US" sz="1900" i="1" spc="264" dirty="0">
              <a:solidFill>
                <a:srgbClr val="3D7A7A"/>
              </a:solidFill>
              <a:latin typeface="Calibri" panose="020F0502020204030204"/>
              <a:cs typeface="Calibri" panose="020F0502020204030204"/>
              <a:sym typeface="+mn-ea"/>
            </a:endParaRPr>
          </a:p>
        </p:txBody>
      </p:sp>
      <p:sp>
        <p:nvSpPr>
          <p:cNvPr id="12" name="文本框 11"/>
          <p:cNvSpPr txBox="1"/>
          <p:nvPr/>
        </p:nvSpPr>
        <p:spPr>
          <a:xfrm>
            <a:off x="3488055" y="6085840"/>
            <a:ext cx="6096000" cy="383540"/>
          </a:xfrm>
          <a:prstGeom prst="rect">
            <a:avLst/>
          </a:prstGeom>
          <a:noFill/>
        </p:spPr>
        <p:txBody>
          <a:bodyPr wrap="square" rtlCol="0" anchor="t">
            <a:spAutoFit/>
          </a:bodyPr>
          <a:p>
            <a:r>
              <a:rPr sz="1900" i="1" spc="254" dirty="0">
                <a:solidFill>
                  <a:srgbClr val="3D7A7A"/>
                </a:solidFill>
                <a:latin typeface="Calibri" panose="020F0502020204030204"/>
                <a:cs typeface="Calibri" panose="020F0502020204030204"/>
                <a:sym typeface="+mn-ea"/>
              </a:rPr>
              <a:t>//</a:t>
            </a:r>
            <a:r>
              <a:rPr sz="1900" i="1" spc="550" dirty="0">
                <a:solidFill>
                  <a:srgbClr val="3D7A7A"/>
                </a:solidFill>
                <a:latin typeface="Calibri" panose="020F0502020204030204"/>
                <a:cs typeface="Calibri" panose="020F0502020204030204"/>
                <a:sym typeface="+mn-ea"/>
              </a:rPr>
              <a:t> </a:t>
            </a:r>
            <a:r>
              <a:rPr sz="1900" i="1" spc="116" dirty="0">
                <a:solidFill>
                  <a:srgbClr val="3D7A7A"/>
                </a:solidFill>
                <a:latin typeface="Calibri" panose="020F0502020204030204"/>
                <a:cs typeface="Calibri" panose="020F0502020204030204"/>
                <a:sym typeface="+mn-ea"/>
              </a:rPr>
              <a:t>again</a:t>
            </a:r>
            <a:r>
              <a:rPr sz="1900" i="1" spc="550" dirty="0">
                <a:solidFill>
                  <a:srgbClr val="3D7A7A"/>
                </a:solidFill>
                <a:latin typeface="Calibri" panose="020F0502020204030204"/>
                <a:cs typeface="Calibri" panose="020F0502020204030204"/>
                <a:sym typeface="+mn-ea"/>
              </a:rPr>
              <a:t> </a:t>
            </a:r>
            <a:r>
              <a:rPr sz="1900" i="1" spc="201" dirty="0">
                <a:solidFill>
                  <a:srgbClr val="3D7A7A"/>
                </a:solidFill>
                <a:latin typeface="Calibri" panose="020F0502020204030204"/>
                <a:cs typeface="Calibri" panose="020F0502020204030204"/>
                <a:sym typeface="+mn-ea"/>
              </a:rPr>
              <a:t>c</a:t>
            </a:r>
            <a:r>
              <a:rPr sz="1900" i="1" spc="550" dirty="0">
                <a:solidFill>
                  <a:srgbClr val="3D7A7A"/>
                </a:solidFill>
                <a:latin typeface="Calibri" panose="020F0502020204030204"/>
                <a:cs typeface="Calibri" panose="020F0502020204030204"/>
                <a:sym typeface="+mn-ea"/>
              </a:rPr>
              <a:t> </a:t>
            </a:r>
            <a:r>
              <a:rPr sz="1900" i="1" spc="42" dirty="0">
                <a:solidFill>
                  <a:srgbClr val="3D7A7A"/>
                </a:solidFill>
                <a:latin typeface="Calibri" panose="020F0502020204030204"/>
                <a:cs typeface="Calibri" panose="020F0502020204030204"/>
                <a:sym typeface="+mn-ea"/>
              </a:rPr>
              <a:t>= </a:t>
            </a:r>
            <a:r>
              <a:rPr sz="1900" i="1" spc="74" dirty="0">
                <a:solidFill>
                  <a:srgbClr val="3D7A7A"/>
                </a:solidFill>
                <a:latin typeface="Calibri" panose="020F0502020204030204"/>
                <a:cs typeface="Calibri" panose="020F0502020204030204"/>
                <a:sym typeface="+mn-ea"/>
              </a:rPr>
              <a:t> </a:t>
            </a:r>
            <a:r>
              <a:rPr sz="1900" i="1" spc="21" dirty="0">
                <a:solidFill>
                  <a:srgbClr val="3D7A7A"/>
                </a:solidFill>
                <a:latin typeface="Calibri" panose="020F0502020204030204"/>
                <a:cs typeface="Calibri" panose="020F0502020204030204"/>
                <a:sym typeface="+mn-ea"/>
              </a:rPr>
              <a:t>3 </a:t>
            </a:r>
            <a:r>
              <a:rPr sz="1900" i="1" spc="95" dirty="0">
                <a:solidFill>
                  <a:srgbClr val="3D7A7A"/>
                </a:solidFill>
                <a:latin typeface="Calibri" panose="020F0502020204030204"/>
                <a:cs typeface="Calibri" panose="020F0502020204030204"/>
                <a:sym typeface="+mn-ea"/>
              </a:rPr>
              <a:t> </a:t>
            </a:r>
            <a:r>
              <a:rPr sz="1900" i="1" spc="127" dirty="0">
                <a:solidFill>
                  <a:srgbClr val="3D7A7A"/>
                </a:solidFill>
                <a:latin typeface="Calibri" panose="020F0502020204030204"/>
                <a:cs typeface="Calibri" panose="020F0502020204030204"/>
                <a:sym typeface="+mn-ea"/>
              </a:rPr>
              <a:t>not</a:t>
            </a:r>
            <a:r>
              <a:rPr sz="1900" i="1" spc="550" dirty="0">
                <a:solidFill>
                  <a:srgbClr val="3D7A7A"/>
                </a:solidFill>
                <a:latin typeface="Calibri" panose="020F0502020204030204"/>
                <a:cs typeface="Calibri" panose="020F0502020204030204"/>
                <a:sym typeface="+mn-ea"/>
              </a:rPr>
              <a:t> </a:t>
            </a:r>
            <a:r>
              <a:rPr sz="1900" i="1" spc="264" dirty="0">
                <a:solidFill>
                  <a:srgbClr val="3D7A7A"/>
                </a:solidFill>
                <a:latin typeface="Calibri" panose="020F0502020204030204"/>
                <a:cs typeface="Calibri" panose="020F0502020204030204"/>
                <a:sym typeface="+mn-ea"/>
              </a:rPr>
              <a:t>3.5!!</a:t>
            </a:r>
            <a:endParaRPr lang="zh-CN" altLang="en-US" sz="1900" i="1" spc="264" dirty="0">
              <a:solidFill>
                <a:srgbClr val="3D7A7A"/>
              </a:solidFill>
              <a:latin typeface="Calibri" panose="020F0502020204030204"/>
              <a:cs typeface="Calibri" panose="020F0502020204030204"/>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5" y="172910"/>
            <a:ext cx="2814330" cy="415983"/>
          </a:xfrm>
          <a:prstGeom prst="rect">
            <a:avLst/>
          </a:prstGeom>
        </p:spPr>
        <p:txBody>
          <a:bodyPr vert="horz" wrap="square" lIns="0" tIns="25499" rIns="0" bIns="0" rtlCol="0" anchor="ctr" anchorCtr="0">
            <a:spAutoFit/>
          </a:bodyPr>
          <a:lstStyle/>
          <a:p>
            <a:pPr marL="26670">
              <a:spcBef>
                <a:spcPts val="200"/>
              </a:spcBef>
            </a:pPr>
            <a:r>
              <a:rPr sz="2535" spc="-169" dirty="0">
                <a:solidFill>
                  <a:srgbClr val="FAFAFA"/>
                </a:solidFill>
              </a:rPr>
              <a:t>Implicit</a:t>
            </a:r>
            <a:r>
              <a:rPr sz="2535" spc="74" dirty="0">
                <a:solidFill>
                  <a:srgbClr val="FAFAFA"/>
                </a:solidFill>
              </a:rPr>
              <a:t> </a:t>
            </a:r>
            <a:r>
              <a:rPr sz="2535" spc="-137" dirty="0">
                <a:solidFill>
                  <a:srgbClr val="FAFAFA"/>
                </a:solidFill>
              </a:rPr>
              <a:t>Promotion</a:t>
            </a:r>
            <a:endParaRPr sz="2535"/>
          </a:p>
        </p:txBody>
      </p:sp>
      <p:sp>
        <p:nvSpPr>
          <p:cNvPr id="3" name="object 3"/>
          <p:cNvSpPr/>
          <p:nvPr/>
        </p:nvSpPr>
        <p:spPr>
          <a:xfrm>
            <a:off x="8866819" y="1234676"/>
            <a:ext cx="622723" cy="342229"/>
          </a:xfrm>
          <a:custGeom>
            <a:avLst/>
            <a:gdLst/>
            <a:ahLst/>
            <a:cxnLst/>
            <a:rect l="l" t="t" r="r" b="b"/>
            <a:pathLst>
              <a:path w="294639" h="161925">
                <a:moveTo>
                  <a:pt x="294119" y="0"/>
                </a:moveTo>
                <a:lnTo>
                  <a:pt x="0" y="0"/>
                </a:lnTo>
                <a:lnTo>
                  <a:pt x="0" y="161825"/>
                </a:lnTo>
                <a:lnTo>
                  <a:pt x="294119" y="161825"/>
                </a:lnTo>
                <a:lnTo>
                  <a:pt x="294119" y="0"/>
                </a:lnTo>
                <a:close/>
              </a:path>
            </a:pathLst>
          </a:custGeom>
          <a:solidFill>
            <a:srgbClr val="EDEDED"/>
          </a:solidFill>
        </p:spPr>
        <p:txBody>
          <a:bodyPr wrap="square" lIns="0" tIns="0" rIns="0" bIns="0" rtlCol="0"/>
          <a:lstStyle/>
          <a:p>
            <a:endParaRPr sz="3805"/>
          </a:p>
        </p:txBody>
      </p:sp>
      <p:sp>
        <p:nvSpPr>
          <p:cNvPr id="4" name="object 4"/>
          <p:cNvSpPr txBox="1"/>
          <p:nvPr/>
        </p:nvSpPr>
        <p:spPr>
          <a:xfrm>
            <a:off x="736985" y="1109974"/>
            <a:ext cx="10645334" cy="833029"/>
          </a:xfrm>
          <a:prstGeom prst="rect">
            <a:avLst/>
          </a:prstGeom>
        </p:spPr>
        <p:txBody>
          <a:bodyPr vert="horz" wrap="square" lIns="0" tIns="26841" rIns="0" bIns="0" rtlCol="0">
            <a:spAutoFit/>
          </a:bodyPr>
          <a:lstStyle/>
          <a:p>
            <a:pPr marL="26670" marR="10795">
              <a:lnSpc>
                <a:spcPct val="118000"/>
              </a:lnSpc>
              <a:spcBef>
                <a:spcPts val="210"/>
              </a:spcBef>
            </a:pPr>
            <a:r>
              <a:rPr sz="2325" spc="-95" dirty="0">
                <a:solidFill>
                  <a:srgbClr val="22373B"/>
                </a:solidFill>
                <a:latin typeface="Tahoma" panose="020B0604030504040204"/>
                <a:cs typeface="Tahoma" panose="020B0604030504040204"/>
              </a:rPr>
              <a:t>Integral</a:t>
            </a:r>
            <a:r>
              <a:rPr sz="2325" spc="4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data</a:t>
            </a:r>
            <a:r>
              <a:rPr sz="2325" spc="63"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types</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smaller</a:t>
            </a:r>
            <a:r>
              <a:rPr sz="2325" spc="4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than</a:t>
            </a:r>
            <a:r>
              <a:rPr sz="2325" spc="63"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32-bit</a:t>
            </a:r>
            <a:r>
              <a:rPr sz="2325" spc="53" dirty="0">
                <a:solidFill>
                  <a:srgbClr val="22373B"/>
                </a:solidFill>
                <a:latin typeface="Tahoma" panose="020B0604030504040204"/>
                <a:cs typeface="Tahoma" panose="020B0604030504040204"/>
              </a:rPr>
              <a:t> </a:t>
            </a:r>
            <a:r>
              <a:rPr sz="2325" spc="-148" dirty="0">
                <a:solidFill>
                  <a:srgbClr val="22373B"/>
                </a:solidFill>
                <a:latin typeface="Tahoma" panose="020B0604030504040204"/>
                <a:cs typeface="Tahoma" panose="020B0604030504040204"/>
              </a:rPr>
              <a:t>are</a:t>
            </a:r>
            <a:r>
              <a:rPr sz="2325" spc="53" dirty="0">
                <a:solidFill>
                  <a:srgbClr val="22373B"/>
                </a:solidFill>
                <a:latin typeface="Tahoma" panose="020B0604030504040204"/>
                <a:cs typeface="Tahoma" panose="020B0604030504040204"/>
              </a:rPr>
              <a:t> </a:t>
            </a:r>
            <a:r>
              <a:rPr sz="2325" i="1" spc="-137" dirty="0">
                <a:solidFill>
                  <a:srgbClr val="22373B"/>
                </a:solidFill>
                <a:latin typeface="Trebuchet MS" panose="020B0703020202090204"/>
                <a:cs typeface="Trebuchet MS" panose="020B0703020202090204"/>
              </a:rPr>
              <a:t>implicitly</a:t>
            </a:r>
            <a:r>
              <a:rPr sz="2325" i="1" spc="328" dirty="0">
                <a:solidFill>
                  <a:srgbClr val="22373B"/>
                </a:solidFill>
                <a:latin typeface="Trebuchet MS" panose="020B0703020202090204"/>
                <a:cs typeface="Trebuchet MS" panose="020B0703020202090204"/>
              </a:rPr>
              <a:t> </a:t>
            </a:r>
            <a:r>
              <a:rPr sz="2325" spc="-106" dirty="0">
                <a:solidFill>
                  <a:srgbClr val="22373B"/>
                </a:solidFill>
                <a:latin typeface="Tahoma" panose="020B0604030504040204"/>
                <a:cs typeface="Tahoma" panose="020B0604030504040204"/>
              </a:rPr>
              <a:t>promoted</a:t>
            </a:r>
            <a:r>
              <a:rPr sz="2325" spc="53"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to</a:t>
            </a:r>
            <a:r>
              <a:rPr sz="2325" spc="21" dirty="0">
                <a:solidFill>
                  <a:srgbClr val="22373B"/>
                </a:solidFill>
                <a:latin typeface="Tahoma" panose="020B0604030504040204"/>
                <a:cs typeface="Tahoma" panose="020B0604030504040204"/>
              </a:rPr>
              <a:t> </a:t>
            </a:r>
            <a:r>
              <a:rPr sz="2325" b="1" spc="328" dirty="0">
                <a:solidFill>
                  <a:srgbClr val="22373B"/>
                </a:solidFill>
                <a:latin typeface="Calibri" panose="020F0502020204030204"/>
                <a:cs typeface="Calibri" panose="020F0502020204030204"/>
              </a:rPr>
              <a:t>int</a:t>
            </a:r>
            <a:r>
              <a:rPr sz="2325" b="1" spc="116" dirty="0">
                <a:solidFill>
                  <a:srgbClr val="22373B"/>
                </a:solidFill>
                <a:latin typeface="Calibri" panose="020F0502020204030204"/>
                <a:cs typeface="Calibri" panose="020F0502020204030204"/>
              </a:rPr>
              <a:t> </a:t>
            </a:r>
            <a:r>
              <a:rPr sz="2325" spc="-63" dirty="0">
                <a:solidFill>
                  <a:srgbClr val="22373B"/>
                </a:solidFill>
                <a:latin typeface="Tahoma" panose="020B0604030504040204"/>
                <a:cs typeface="Tahoma" panose="020B0604030504040204"/>
              </a:rPr>
              <a:t>,</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independently </a:t>
            </a:r>
            <a:r>
              <a:rPr sz="2325" spc="-697" dirty="0">
                <a:solidFill>
                  <a:srgbClr val="22373B"/>
                </a:solidFill>
                <a:latin typeface="Tahoma" panose="020B0604030504040204"/>
                <a:cs typeface="Tahoma" panose="020B0604030504040204"/>
              </a:rPr>
              <a:t> </a:t>
            </a:r>
            <a:r>
              <a:rPr sz="2325" spc="-11" dirty="0">
                <a:solidFill>
                  <a:srgbClr val="22373B"/>
                </a:solidFill>
                <a:latin typeface="Tahoma" panose="020B0604030504040204"/>
                <a:cs typeface="Tahoma" panose="020B0604030504040204"/>
              </a:rPr>
              <a:t>if</a:t>
            </a:r>
            <a:r>
              <a:rPr sz="2325" spc="21"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they</a:t>
            </a:r>
            <a:r>
              <a:rPr sz="2325" spc="42" dirty="0">
                <a:solidFill>
                  <a:srgbClr val="22373B"/>
                </a:solidFill>
                <a:latin typeface="Tahoma" panose="020B0604030504040204"/>
                <a:cs typeface="Tahoma" panose="020B0604030504040204"/>
              </a:rPr>
              <a:t> </a:t>
            </a:r>
            <a:r>
              <a:rPr sz="2325" spc="-148" dirty="0">
                <a:solidFill>
                  <a:srgbClr val="22373B"/>
                </a:solidFill>
                <a:latin typeface="Tahoma" panose="020B0604030504040204"/>
                <a:cs typeface="Tahoma" panose="020B0604030504040204"/>
              </a:rPr>
              <a:t>are</a:t>
            </a:r>
            <a:r>
              <a:rPr sz="2325" spc="32" dirty="0">
                <a:solidFill>
                  <a:srgbClr val="22373B"/>
                </a:solidFill>
                <a:latin typeface="Tahoma" panose="020B0604030504040204"/>
                <a:cs typeface="Tahoma" panose="020B0604030504040204"/>
              </a:rPr>
              <a:t> </a:t>
            </a:r>
            <a:r>
              <a:rPr sz="2325" i="1" spc="-116" dirty="0">
                <a:solidFill>
                  <a:srgbClr val="22373B"/>
                </a:solidFill>
                <a:latin typeface="Trebuchet MS" panose="020B0703020202090204"/>
                <a:cs typeface="Trebuchet MS" panose="020B0703020202090204"/>
              </a:rPr>
              <a:t>signed</a:t>
            </a:r>
            <a:r>
              <a:rPr sz="2325" i="1" spc="275" dirty="0">
                <a:solidFill>
                  <a:srgbClr val="22373B"/>
                </a:solidFill>
                <a:latin typeface="Trebuchet MS" panose="020B0703020202090204"/>
                <a:cs typeface="Trebuchet MS" panose="020B0703020202090204"/>
              </a:rPr>
              <a:t> </a:t>
            </a:r>
            <a:r>
              <a:rPr sz="2325" spc="-127" dirty="0">
                <a:solidFill>
                  <a:srgbClr val="22373B"/>
                </a:solidFill>
                <a:latin typeface="Tahoma" panose="020B0604030504040204"/>
                <a:cs typeface="Tahoma" panose="020B0604030504040204"/>
              </a:rPr>
              <a:t>or</a:t>
            </a:r>
            <a:r>
              <a:rPr sz="2325" spc="32" dirty="0">
                <a:solidFill>
                  <a:srgbClr val="22373B"/>
                </a:solidFill>
                <a:latin typeface="Tahoma" panose="020B0604030504040204"/>
                <a:cs typeface="Tahoma" panose="020B0604030504040204"/>
              </a:rPr>
              <a:t> </a:t>
            </a:r>
            <a:r>
              <a:rPr sz="2325" i="1" spc="-106" dirty="0">
                <a:solidFill>
                  <a:srgbClr val="22373B"/>
                </a:solidFill>
                <a:latin typeface="Trebuchet MS" panose="020B0703020202090204"/>
                <a:cs typeface="Trebuchet MS" panose="020B0703020202090204"/>
              </a:rPr>
              <a:t>unsigned</a:t>
            </a:r>
            <a:endParaRPr sz="2325">
              <a:latin typeface="Trebuchet MS" panose="020B0703020202090204"/>
              <a:cs typeface="Trebuchet MS" panose="020B0703020202090204"/>
            </a:endParaRPr>
          </a:p>
        </p:txBody>
      </p:sp>
      <p:sp>
        <p:nvSpPr>
          <p:cNvPr id="5" name="object 5"/>
          <p:cNvSpPr txBox="1"/>
          <p:nvPr/>
        </p:nvSpPr>
        <p:spPr>
          <a:xfrm>
            <a:off x="1795614" y="2244775"/>
            <a:ext cx="1311207" cy="310662"/>
          </a:xfrm>
          <a:prstGeom prst="rect">
            <a:avLst/>
          </a:prstGeom>
          <a:solidFill>
            <a:srgbClr val="EDEDED"/>
          </a:solidFill>
        </p:spPr>
        <p:txBody>
          <a:bodyPr vert="horz" wrap="square" lIns="0" tIns="0" rIns="0" bIns="0" rtlCol="0">
            <a:spAutoFit/>
          </a:bodyPr>
          <a:lstStyle/>
          <a:p>
            <a:pPr marL="79375">
              <a:lnSpc>
                <a:spcPts val="2315"/>
              </a:lnSpc>
            </a:pPr>
            <a:r>
              <a:rPr sz="2325" b="1" spc="328" dirty="0">
                <a:solidFill>
                  <a:srgbClr val="22373B"/>
                </a:solidFill>
                <a:latin typeface="Calibri" panose="020F0502020204030204"/>
                <a:cs typeface="Calibri" panose="020F0502020204030204"/>
              </a:rPr>
              <a:t>+,</a:t>
            </a:r>
            <a:r>
              <a:rPr sz="2325" b="1" spc="602" dirty="0">
                <a:solidFill>
                  <a:srgbClr val="22373B"/>
                </a:solidFill>
                <a:latin typeface="Calibri" panose="020F0502020204030204"/>
                <a:cs typeface="Calibri" panose="020F0502020204030204"/>
              </a:rPr>
              <a:t> </a:t>
            </a:r>
            <a:r>
              <a:rPr sz="2325" b="1" spc="550" dirty="0">
                <a:solidFill>
                  <a:srgbClr val="22373B"/>
                </a:solidFill>
                <a:latin typeface="Calibri" panose="020F0502020204030204"/>
                <a:cs typeface="Calibri" panose="020F0502020204030204"/>
              </a:rPr>
              <a:t>-,</a:t>
            </a:r>
            <a:r>
              <a:rPr sz="2325" b="1" spc="613" dirty="0">
                <a:solidFill>
                  <a:srgbClr val="22373B"/>
                </a:solidFill>
                <a:latin typeface="Calibri" panose="020F0502020204030204"/>
                <a:cs typeface="Calibri" panose="020F0502020204030204"/>
              </a:rPr>
              <a:t> </a:t>
            </a:r>
            <a:r>
              <a:rPr sz="2325" spc="-63" dirty="0">
                <a:solidFill>
                  <a:srgbClr val="22373B"/>
                </a:solidFill>
                <a:latin typeface="Lucida Sans Unicode" panose="020B0602030504020204"/>
                <a:cs typeface="Lucida Sans Unicode" panose="020B0602030504020204"/>
              </a:rPr>
              <a:t>∼</a:t>
            </a:r>
            <a:endParaRPr sz="2325">
              <a:latin typeface="Lucida Sans Unicode" panose="020B0602030504020204"/>
              <a:cs typeface="Lucida Sans Unicode" panose="020B0602030504020204"/>
            </a:endParaRPr>
          </a:p>
        </p:txBody>
      </p:sp>
      <p:sp>
        <p:nvSpPr>
          <p:cNvPr id="6" name="object 6"/>
          <p:cNvSpPr txBox="1"/>
          <p:nvPr/>
        </p:nvSpPr>
        <p:spPr>
          <a:xfrm>
            <a:off x="576764" y="2159930"/>
            <a:ext cx="3980593" cy="382183"/>
          </a:xfrm>
          <a:prstGeom prst="rect">
            <a:avLst/>
          </a:prstGeom>
        </p:spPr>
        <p:txBody>
          <a:bodyPr vert="horz" wrap="square" lIns="0" tIns="24157" rIns="0" bIns="0" rtlCol="0">
            <a:spAutoFit/>
          </a:bodyPr>
          <a:lstStyle/>
          <a:p>
            <a:pPr marL="400050" indent="-374650">
              <a:spcBef>
                <a:spcPts val="190"/>
              </a:spcBef>
              <a:buFont typeface="Lucida Sans Unicode" panose="020B0602030504020204"/>
              <a:buChar char="•"/>
              <a:tabLst>
                <a:tab pos="400685" algn="l"/>
                <a:tab pos="2626360" algn="l"/>
              </a:tabLst>
            </a:pPr>
            <a:r>
              <a:rPr sz="2325" spc="-63" dirty="0">
                <a:solidFill>
                  <a:srgbClr val="22373B"/>
                </a:solidFill>
                <a:latin typeface="Tahoma" panose="020B0604030504040204"/>
                <a:cs typeface="Tahoma" panose="020B0604030504040204"/>
              </a:rPr>
              <a:t>Un</a:t>
            </a:r>
            <a:r>
              <a:rPr sz="2325" spc="-127" dirty="0">
                <a:solidFill>
                  <a:srgbClr val="22373B"/>
                </a:solidFill>
                <a:latin typeface="Tahoma" panose="020B0604030504040204"/>
                <a:cs typeface="Tahoma" panose="020B0604030504040204"/>
              </a:rPr>
              <a:t>a</a:t>
            </a:r>
            <a:r>
              <a:rPr sz="2325" spc="-74" dirty="0">
                <a:solidFill>
                  <a:srgbClr val="22373B"/>
                </a:solidFill>
                <a:latin typeface="Tahoma" panose="020B0604030504040204"/>
                <a:cs typeface="Tahoma" panose="020B0604030504040204"/>
              </a:rPr>
              <a:t>ry</a:t>
            </a:r>
            <a:r>
              <a:rPr sz="2325"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and</a:t>
            </a:r>
            <a:r>
              <a:rPr sz="2325" spc="32" dirty="0">
                <a:solidFill>
                  <a:srgbClr val="22373B"/>
                </a:solidFill>
                <a:latin typeface="Tahoma" panose="020B0604030504040204"/>
                <a:cs typeface="Tahoma" panose="020B0604030504040204"/>
              </a:rPr>
              <a:t> </a:t>
            </a:r>
            <a:r>
              <a:rPr sz="2325" spc="-11" dirty="0">
                <a:solidFill>
                  <a:srgbClr val="22373B"/>
                </a:solidFill>
                <a:latin typeface="Tahoma" panose="020B0604030504040204"/>
                <a:cs typeface="Tahoma" panose="020B0604030504040204"/>
              </a:rPr>
              <a:t>Bin</a:t>
            </a:r>
            <a:r>
              <a:rPr sz="2325" spc="-74" dirty="0">
                <a:solidFill>
                  <a:srgbClr val="22373B"/>
                </a:solidFill>
                <a:latin typeface="Tahoma" panose="020B0604030504040204"/>
                <a:cs typeface="Tahoma" panose="020B0604030504040204"/>
              </a:rPr>
              <a:t>ary</a:t>
            </a:r>
            <a:endParaRPr sz="2325">
              <a:latin typeface="Tahoma" panose="020B0604030504040204"/>
              <a:cs typeface="Tahoma" panose="020B0604030504040204"/>
            </a:endParaRPr>
          </a:p>
        </p:txBody>
      </p:sp>
      <p:sp>
        <p:nvSpPr>
          <p:cNvPr id="7" name="object 7"/>
          <p:cNvSpPr txBox="1"/>
          <p:nvPr/>
        </p:nvSpPr>
        <p:spPr>
          <a:xfrm>
            <a:off x="4626402" y="2217828"/>
            <a:ext cx="2159398" cy="320601"/>
          </a:xfrm>
          <a:prstGeom prst="rect">
            <a:avLst/>
          </a:prstGeom>
          <a:solidFill>
            <a:srgbClr val="EDEDED"/>
          </a:solidFill>
        </p:spPr>
        <p:txBody>
          <a:bodyPr vert="horz" wrap="square" lIns="0" tIns="0" rIns="0" bIns="0" rtlCol="0">
            <a:spAutoFit/>
          </a:bodyPr>
          <a:lstStyle/>
          <a:p>
            <a:pPr marL="79375">
              <a:lnSpc>
                <a:spcPts val="2525"/>
              </a:lnSpc>
            </a:pPr>
            <a:r>
              <a:rPr sz="2325" b="1" spc="328" dirty="0">
                <a:solidFill>
                  <a:srgbClr val="22373B"/>
                </a:solidFill>
                <a:latin typeface="Calibri" panose="020F0502020204030204"/>
                <a:cs typeface="Calibri" panose="020F0502020204030204"/>
              </a:rPr>
              <a:t>+,</a:t>
            </a:r>
            <a:r>
              <a:rPr sz="2325" b="1" spc="634" dirty="0">
                <a:solidFill>
                  <a:srgbClr val="22373B"/>
                </a:solidFill>
                <a:latin typeface="Calibri" panose="020F0502020204030204"/>
                <a:cs typeface="Calibri" panose="020F0502020204030204"/>
              </a:rPr>
              <a:t> </a:t>
            </a:r>
            <a:r>
              <a:rPr sz="2325" b="1" spc="550" dirty="0">
                <a:solidFill>
                  <a:srgbClr val="22373B"/>
                </a:solidFill>
                <a:latin typeface="Calibri" panose="020F0502020204030204"/>
                <a:cs typeface="Calibri" panose="020F0502020204030204"/>
              </a:rPr>
              <a:t>-,</a:t>
            </a:r>
            <a:r>
              <a:rPr sz="2325" b="1" spc="634" dirty="0">
                <a:solidFill>
                  <a:srgbClr val="22373B"/>
                </a:solidFill>
                <a:latin typeface="Calibri" panose="020F0502020204030204"/>
                <a:cs typeface="Calibri" panose="020F0502020204030204"/>
              </a:rPr>
              <a:t> </a:t>
            </a:r>
            <a:r>
              <a:rPr sz="2325" b="1" spc="85" dirty="0">
                <a:solidFill>
                  <a:srgbClr val="22373B"/>
                </a:solidFill>
                <a:latin typeface="Calibri" panose="020F0502020204030204"/>
                <a:cs typeface="Calibri" panose="020F0502020204030204"/>
              </a:rPr>
              <a:t>&amp;,</a:t>
            </a:r>
            <a:r>
              <a:rPr sz="2325" b="1" spc="634" dirty="0">
                <a:solidFill>
                  <a:srgbClr val="22373B"/>
                </a:solidFill>
                <a:latin typeface="Calibri" panose="020F0502020204030204"/>
                <a:cs typeface="Calibri" panose="020F0502020204030204"/>
              </a:rPr>
              <a:t> </a:t>
            </a:r>
            <a:r>
              <a:rPr sz="2325" b="1" spc="317" dirty="0">
                <a:solidFill>
                  <a:srgbClr val="22373B"/>
                </a:solidFill>
                <a:latin typeface="Calibri" panose="020F0502020204030204"/>
                <a:cs typeface="Calibri" panose="020F0502020204030204"/>
              </a:rPr>
              <a:t>etc.</a:t>
            </a:r>
            <a:endParaRPr sz="2325">
              <a:latin typeface="Calibri" panose="020F0502020204030204"/>
              <a:cs typeface="Calibri" panose="020F0502020204030204"/>
            </a:endParaRPr>
          </a:p>
        </p:txBody>
      </p:sp>
      <p:sp>
        <p:nvSpPr>
          <p:cNvPr id="8" name="object 8"/>
          <p:cNvSpPr txBox="1"/>
          <p:nvPr/>
        </p:nvSpPr>
        <p:spPr>
          <a:xfrm>
            <a:off x="6856074" y="2159930"/>
            <a:ext cx="1378310" cy="382183"/>
          </a:xfrm>
          <a:prstGeom prst="rect">
            <a:avLst/>
          </a:prstGeom>
        </p:spPr>
        <p:txBody>
          <a:bodyPr vert="horz" wrap="square" lIns="0" tIns="24157" rIns="0" bIns="0" rtlCol="0">
            <a:spAutoFit/>
          </a:bodyPr>
          <a:lstStyle/>
          <a:p>
            <a:pPr marL="26670">
              <a:spcBef>
                <a:spcPts val="190"/>
              </a:spcBef>
            </a:pPr>
            <a:r>
              <a:rPr sz="2325" spc="-95" dirty="0">
                <a:solidFill>
                  <a:srgbClr val="22373B"/>
                </a:solidFill>
                <a:latin typeface="Tahoma" panose="020B0604030504040204"/>
                <a:cs typeface="Tahoma" panose="020B0604030504040204"/>
              </a:rPr>
              <a:t>promotion:</a:t>
            </a:r>
            <a:endParaRPr sz="2325">
              <a:latin typeface="Tahoma" panose="020B0604030504040204"/>
              <a:cs typeface="Tahoma" panose="020B0604030504040204"/>
            </a:endParaRPr>
          </a:p>
        </p:txBody>
      </p:sp>
      <p:sp>
        <p:nvSpPr>
          <p:cNvPr id="9" name="object 9"/>
          <p:cNvSpPr txBox="1"/>
          <p:nvPr/>
        </p:nvSpPr>
        <p:spPr>
          <a:xfrm>
            <a:off x="977789" y="2817875"/>
            <a:ext cx="10438654" cy="2682875"/>
          </a:xfrm>
          <a:prstGeom prst="rect">
            <a:avLst/>
          </a:prstGeom>
          <a:solidFill>
            <a:srgbClr val="EDEDED"/>
          </a:solidFill>
        </p:spPr>
        <p:txBody>
          <a:bodyPr vert="horz" wrap="square" lIns="0" tIns="5368" rIns="0" bIns="0" rtlCol="0">
            <a:spAutoFit/>
          </a:bodyPr>
          <a:lstStyle/>
          <a:p>
            <a:pPr marL="79375">
              <a:spcBef>
                <a:spcPts val="40"/>
              </a:spcBef>
              <a:tabLst>
                <a:tab pos="2227580" algn="l"/>
              </a:tabLst>
            </a:pPr>
            <a:r>
              <a:rPr sz="1900" b="1" spc="127" dirty="0">
                <a:solidFill>
                  <a:srgbClr val="AF003F"/>
                </a:solidFill>
                <a:latin typeface="Calibri" panose="020F0502020204030204"/>
                <a:cs typeface="Calibri" panose="020F0502020204030204"/>
              </a:rPr>
              <a:t>char</a:t>
            </a:r>
            <a:r>
              <a:rPr sz="1900" b="1" spc="571" dirty="0">
                <a:solidFill>
                  <a:srgbClr val="AF003F"/>
                </a:solidFill>
                <a:latin typeface="Calibri" panose="020F0502020204030204"/>
                <a:cs typeface="Calibri" panose="020F0502020204030204"/>
              </a:rPr>
              <a:t> </a:t>
            </a:r>
            <a:r>
              <a:rPr sz="1900" spc="74" dirty="0">
                <a:solidFill>
                  <a:srgbClr val="22373B"/>
                </a:solidFill>
                <a:latin typeface="Calibri" panose="020F0502020204030204"/>
                <a:cs typeface="Calibri" panose="020F0502020204030204"/>
              </a:rPr>
              <a:t>a</a:t>
            </a:r>
            <a:r>
              <a:rPr sz="1900" spc="571"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95" dirty="0">
                <a:solidFill>
                  <a:srgbClr val="656565"/>
                </a:solidFill>
                <a:latin typeface="Calibri" panose="020F0502020204030204"/>
                <a:cs typeface="Calibri" panose="020F0502020204030204"/>
              </a:rPr>
              <a:t> </a:t>
            </a:r>
            <a:r>
              <a:rPr sz="1900" spc="180" dirty="0">
                <a:solidFill>
                  <a:srgbClr val="656565"/>
                </a:solidFill>
                <a:latin typeface="Calibri" panose="020F0502020204030204"/>
                <a:cs typeface="Calibri" panose="020F0502020204030204"/>
              </a:rPr>
              <a:t>48</a:t>
            </a:r>
            <a:r>
              <a:rPr sz="1900" spc="180"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444" dirty="0">
                <a:solidFill>
                  <a:srgbClr val="3D7A7A"/>
                </a:solidFill>
                <a:latin typeface="Calibri" panose="020F0502020204030204"/>
                <a:cs typeface="Calibri" panose="020F0502020204030204"/>
              </a:rPr>
              <a:t> </a:t>
            </a:r>
            <a:r>
              <a:rPr sz="1900" i="1" spc="328" dirty="0">
                <a:solidFill>
                  <a:srgbClr val="3D7A7A"/>
                </a:solidFill>
                <a:latin typeface="Verdana" panose="020B0804030504040204"/>
                <a:cs typeface="Verdana" panose="020B0804030504040204"/>
              </a:rPr>
              <a:t>'</a:t>
            </a:r>
            <a:r>
              <a:rPr sz="1900" i="1" spc="328" dirty="0">
                <a:solidFill>
                  <a:srgbClr val="3D7A7A"/>
                </a:solidFill>
                <a:latin typeface="Calibri" panose="020F0502020204030204"/>
                <a:cs typeface="Calibri" panose="020F0502020204030204"/>
              </a:rPr>
              <a:t>0</a:t>
            </a:r>
            <a:r>
              <a:rPr sz="1900" i="1" spc="328" dirty="0">
                <a:solidFill>
                  <a:srgbClr val="3D7A7A"/>
                </a:solidFill>
                <a:latin typeface="Verdana" panose="020B0804030504040204"/>
                <a:cs typeface="Verdana" panose="020B0804030504040204"/>
              </a:rPr>
              <a:t>'</a:t>
            </a:r>
            <a:endParaRPr sz="1900">
              <a:latin typeface="Verdana" panose="020B0804030504040204"/>
              <a:cs typeface="Verdana" panose="020B0804030504040204"/>
            </a:endParaRPr>
          </a:p>
          <a:p>
            <a:pPr marL="79375" marR="6550660">
              <a:lnSpc>
                <a:spcPct val="117000"/>
              </a:lnSpc>
              <a:tabLst>
                <a:tab pos="2227580" algn="l"/>
              </a:tabLst>
            </a:pPr>
            <a:r>
              <a:rPr sz="1900" spc="127" dirty="0">
                <a:solidFill>
                  <a:srgbClr val="22373B"/>
                </a:solidFill>
                <a:latin typeface="Calibri" panose="020F0502020204030204"/>
                <a:cs typeface="Calibri" panose="020F0502020204030204"/>
              </a:rPr>
              <a:t>cout</a:t>
            </a:r>
            <a:r>
              <a:rPr sz="1900" spc="571"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&lt;&lt; </a:t>
            </a:r>
            <a:r>
              <a:rPr sz="1900" spc="106" dirty="0">
                <a:solidFill>
                  <a:srgbClr val="656565"/>
                </a:solidFill>
                <a:latin typeface="Calibri" panose="020F0502020204030204"/>
                <a:cs typeface="Calibri" panose="020F0502020204030204"/>
              </a:rPr>
              <a:t> </a:t>
            </a:r>
            <a:r>
              <a:rPr sz="1900" spc="275" dirty="0">
                <a:solidFill>
                  <a:srgbClr val="22373B"/>
                </a:solidFill>
                <a:latin typeface="Calibri" panose="020F0502020204030204"/>
                <a:cs typeface="Calibri" panose="020F0502020204030204"/>
              </a:rPr>
              <a:t>a;	</a:t>
            </a:r>
            <a:endParaRPr sz="1900" spc="275" dirty="0">
              <a:solidFill>
                <a:srgbClr val="22373B"/>
              </a:solidFill>
              <a:latin typeface="Calibri" panose="020F0502020204030204"/>
              <a:cs typeface="Calibri" panose="020F0502020204030204"/>
            </a:endParaRPr>
          </a:p>
          <a:p>
            <a:pPr marL="79375" marR="6550660">
              <a:lnSpc>
                <a:spcPct val="117000"/>
              </a:lnSpc>
              <a:tabLst>
                <a:tab pos="2227580" algn="l"/>
              </a:tabLst>
            </a:pPr>
            <a:r>
              <a:rPr sz="1900" i="1" spc="-645" dirty="0">
                <a:solidFill>
                  <a:srgbClr val="3D7A7A"/>
                </a:solidFill>
                <a:latin typeface="Verdana" panose="020B0804030504040204"/>
                <a:cs typeface="Verdana" panose="020B0804030504040204"/>
              </a:rPr>
              <a:t> </a:t>
            </a:r>
            <a:r>
              <a:rPr sz="1900" spc="127" dirty="0">
                <a:solidFill>
                  <a:srgbClr val="22373B"/>
                </a:solidFill>
                <a:latin typeface="Calibri" panose="020F0502020204030204"/>
                <a:cs typeface="Calibri" panose="020F0502020204030204"/>
              </a:rPr>
              <a:t>cout</a:t>
            </a:r>
            <a:r>
              <a:rPr sz="1900" spc="571"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&lt;&lt; </a:t>
            </a:r>
            <a:r>
              <a:rPr sz="1900" spc="95" dirty="0">
                <a:solidFill>
                  <a:srgbClr val="656565"/>
                </a:solidFill>
                <a:latin typeface="Calibri" panose="020F0502020204030204"/>
                <a:cs typeface="Calibri" panose="020F0502020204030204"/>
              </a:rPr>
              <a:t> </a:t>
            </a:r>
            <a:r>
              <a:rPr sz="1900" spc="201" dirty="0">
                <a:solidFill>
                  <a:srgbClr val="656565"/>
                </a:solidFill>
                <a:latin typeface="Calibri" panose="020F0502020204030204"/>
                <a:cs typeface="Calibri" panose="020F0502020204030204"/>
              </a:rPr>
              <a:t>+</a:t>
            </a:r>
            <a:r>
              <a:rPr sz="1900" spc="201" dirty="0">
                <a:solidFill>
                  <a:srgbClr val="22373B"/>
                </a:solidFill>
                <a:latin typeface="Calibri" panose="020F0502020204030204"/>
                <a:cs typeface="Calibri" panose="020F0502020204030204"/>
              </a:rPr>
              <a:t>a;	</a:t>
            </a:r>
            <a:endParaRPr sz="1900" spc="201" dirty="0">
              <a:solidFill>
                <a:srgbClr val="22373B"/>
              </a:solidFill>
              <a:latin typeface="Calibri" panose="020F0502020204030204"/>
              <a:cs typeface="Calibri" panose="020F0502020204030204"/>
            </a:endParaRPr>
          </a:p>
          <a:p>
            <a:pPr marL="79375" marR="6550660">
              <a:lnSpc>
                <a:spcPct val="117000"/>
              </a:lnSpc>
              <a:tabLst>
                <a:tab pos="2227580" algn="l"/>
              </a:tabLst>
            </a:pPr>
            <a:r>
              <a:rPr sz="1900" i="1" spc="-645" dirty="0">
                <a:solidFill>
                  <a:srgbClr val="3D7A7A"/>
                </a:solidFill>
                <a:latin typeface="Verdana" panose="020B0804030504040204"/>
                <a:cs typeface="Verdana" panose="020B0804030504040204"/>
              </a:rPr>
              <a:t> </a:t>
            </a:r>
            <a:r>
              <a:rPr sz="1900" spc="127" dirty="0">
                <a:solidFill>
                  <a:srgbClr val="22373B"/>
                </a:solidFill>
                <a:latin typeface="Calibri" panose="020F0502020204030204"/>
                <a:cs typeface="Calibri" panose="020F0502020204030204"/>
              </a:rPr>
              <a:t>cout</a:t>
            </a:r>
            <a:r>
              <a:rPr sz="1900" spc="537"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&lt;&lt;</a:t>
            </a:r>
            <a:r>
              <a:rPr sz="1900" spc="85" dirty="0">
                <a:solidFill>
                  <a:srgbClr val="656565"/>
                </a:solidFill>
                <a:latin typeface="Calibri" panose="020F0502020204030204"/>
                <a:cs typeface="Calibri" panose="020F0502020204030204"/>
              </a:rPr>
              <a:t> </a:t>
            </a:r>
            <a:r>
              <a:rPr sz="1900" spc="241" dirty="0">
                <a:solidFill>
                  <a:srgbClr val="22373B"/>
                </a:solidFill>
                <a:latin typeface="Calibri" panose="020F0502020204030204"/>
                <a:cs typeface="Calibri" panose="020F0502020204030204"/>
              </a:rPr>
              <a:t>(a</a:t>
            </a:r>
            <a:r>
              <a:rPr sz="1900" spc="550"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a:t>
            </a:r>
            <a:r>
              <a:rPr sz="1900" spc="74" dirty="0">
                <a:solidFill>
                  <a:srgbClr val="656565"/>
                </a:solidFill>
                <a:latin typeface="Calibri" panose="020F0502020204030204"/>
                <a:cs typeface="Calibri" panose="020F0502020204030204"/>
              </a:rPr>
              <a:t> </a:t>
            </a:r>
            <a:r>
              <a:rPr sz="1900" spc="306" dirty="0">
                <a:solidFill>
                  <a:srgbClr val="656565"/>
                </a:solidFill>
                <a:latin typeface="Calibri" panose="020F0502020204030204"/>
                <a:cs typeface="Calibri" panose="020F0502020204030204"/>
              </a:rPr>
              <a:t>0</a:t>
            </a:r>
            <a:r>
              <a:rPr sz="1900" spc="306" dirty="0">
                <a:solidFill>
                  <a:srgbClr val="22373B"/>
                </a:solidFill>
                <a:latin typeface="Calibri" panose="020F0502020204030204"/>
                <a:cs typeface="Calibri" panose="020F0502020204030204"/>
              </a:rPr>
              <a:t>);</a:t>
            </a:r>
            <a:r>
              <a:rPr sz="1900" spc="537" dirty="0">
                <a:solidFill>
                  <a:srgbClr val="22373B"/>
                </a:solidFill>
                <a:latin typeface="Calibri" panose="020F0502020204030204"/>
                <a:cs typeface="Calibri" panose="020F0502020204030204"/>
              </a:rPr>
              <a:t> </a:t>
            </a:r>
            <a:endParaRPr sz="1900">
              <a:latin typeface="Verdana" panose="020B0804030504040204"/>
              <a:cs typeface="Verdana" panose="020B0804030504040204"/>
            </a:endParaRPr>
          </a:p>
          <a:p>
            <a:pPr>
              <a:spcBef>
                <a:spcPts val="85"/>
              </a:spcBef>
            </a:pPr>
            <a:endParaRPr sz="2430">
              <a:latin typeface="Verdana" panose="020B0804030504040204"/>
              <a:cs typeface="Verdana" panose="020B0804030504040204"/>
            </a:endParaRPr>
          </a:p>
          <a:p>
            <a:pPr marL="79375">
              <a:spcBef>
                <a:spcPts val="10"/>
              </a:spcBef>
            </a:pPr>
            <a:r>
              <a:rPr sz="1900" b="1" spc="169" dirty="0">
                <a:solidFill>
                  <a:srgbClr val="AF003F"/>
                </a:solidFill>
                <a:latin typeface="Calibri" panose="020F0502020204030204"/>
                <a:cs typeface="Calibri" panose="020F0502020204030204"/>
              </a:rPr>
              <a:t>uint8_t</a:t>
            </a:r>
            <a:r>
              <a:rPr sz="1900" b="1" spc="507" dirty="0">
                <a:solidFill>
                  <a:srgbClr val="AF003F"/>
                </a:solidFill>
                <a:latin typeface="Calibri" panose="020F0502020204030204"/>
                <a:cs typeface="Calibri" panose="020F0502020204030204"/>
              </a:rPr>
              <a:t> </a:t>
            </a:r>
            <a:r>
              <a:rPr sz="1900" spc="53" dirty="0">
                <a:solidFill>
                  <a:srgbClr val="22373B"/>
                </a:solidFill>
                <a:latin typeface="Calibri" panose="020F0502020204030204"/>
                <a:cs typeface="Calibri" panose="020F0502020204030204"/>
              </a:rPr>
              <a:t>a1</a:t>
            </a:r>
            <a:r>
              <a:rPr sz="1900" spc="518"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137" dirty="0">
                <a:solidFill>
                  <a:srgbClr val="656565"/>
                </a:solidFill>
                <a:latin typeface="Calibri" panose="020F0502020204030204"/>
                <a:cs typeface="Calibri" panose="020F0502020204030204"/>
              </a:rPr>
              <a:t>255</a:t>
            </a:r>
            <a:r>
              <a:rPr sz="1900" spc="137"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a:p>
            <a:pPr marL="79375">
              <a:spcBef>
                <a:spcPts val="380"/>
              </a:spcBef>
            </a:pPr>
            <a:r>
              <a:rPr sz="1900" b="1" spc="169" dirty="0">
                <a:solidFill>
                  <a:srgbClr val="AF003F"/>
                </a:solidFill>
                <a:latin typeface="Calibri" panose="020F0502020204030204"/>
                <a:cs typeface="Calibri" panose="020F0502020204030204"/>
              </a:rPr>
              <a:t>uint8_t</a:t>
            </a:r>
            <a:r>
              <a:rPr sz="1900" b="1" spc="507" dirty="0">
                <a:solidFill>
                  <a:srgbClr val="AF003F"/>
                </a:solidFill>
                <a:latin typeface="Calibri" panose="020F0502020204030204"/>
                <a:cs typeface="Calibri" panose="020F0502020204030204"/>
              </a:rPr>
              <a:t> </a:t>
            </a:r>
            <a:r>
              <a:rPr sz="1900" spc="11" dirty="0">
                <a:solidFill>
                  <a:srgbClr val="22373B"/>
                </a:solidFill>
                <a:latin typeface="Calibri" panose="020F0502020204030204"/>
                <a:cs typeface="Calibri" panose="020F0502020204030204"/>
              </a:rPr>
              <a:t>b1 </a:t>
            </a:r>
            <a:r>
              <a:rPr sz="1900" spc="74"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137" dirty="0">
                <a:solidFill>
                  <a:srgbClr val="656565"/>
                </a:solidFill>
                <a:latin typeface="Calibri" panose="020F0502020204030204"/>
                <a:cs typeface="Calibri" panose="020F0502020204030204"/>
              </a:rPr>
              <a:t>255</a:t>
            </a:r>
            <a:r>
              <a:rPr sz="1900" spc="137"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a:p>
            <a:pPr marL="79375">
              <a:spcBef>
                <a:spcPts val="380"/>
              </a:spcBef>
            </a:pPr>
            <a:r>
              <a:rPr sz="1900" spc="127" dirty="0">
                <a:solidFill>
                  <a:srgbClr val="22373B"/>
                </a:solidFill>
                <a:latin typeface="Calibri" panose="020F0502020204030204"/>
                <a:cs typeface="Calibri" panose="020F0502020204030204"/>
              </a:rPr>
              <a:t>cout</a:t>
            </a:r>
            <a:r>
              <a:rPr sz="1900" spc="571"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&lt;&lt; </a:t>
            </a:r>
            <a:r>
              <a:rPr sz="1900" spc="106" dirty="0">
                <a:solidFill>
                  <a:srgbClr val="656565"/>
                </a:solidFill>
                <a:latin typeface="Calibri" panose="020F0502020204030204"/>
                <a:cs typeface="Calibri" panose="020F0502020204030204"/>
              </a:rPr>
              <a:t> </a:t>
            </a:r>
            <a:r>
              <a:rPr sz="1900" spc="169" dirty="0">
                <a:solidFill>
                  <a:srgbClr val="22373B"/>
                </a:solidFill>
                <a:latin typeface="Calibri" panose="020F0502020204030204"/>
                <a:cs typeface="Calibri" panose="020F0502020204030204"/>
              </a:rPr>
              <a:t>(a1</a:t>
            </a:r>
            <a:r>
              <a:rPr sz="1900" spc="571"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106" dirty="0">
                <a:solidFill>
                  <a:srgbClr val="656565"/>
                </a:solidFill>
                <a:latin typeface="Calibri" panose="020F0502020204030204"/>
                <a:cs typeface="Calibri" panose="020F0502020204030204"/>
              </a:rPr>
              <a:t> </a:t>
            </a:r>
            <a:r>
              <a:rPr sz="1900" spc="232" dirty="0">
                <a:solidFill>
                  <a:srgbClr val="22373B"/>
                </a:solidFill>
                <a:latin typeface="Calibri" panose="020F0502020204030204"/>
                <a:cs typeface="Calibri" panose="020F0502020204030204"/>
              </a:rPr>
              <a:t>b1); </a:t>
            </a:r>
            <a:r>
              <a:rPr sz="1900" spc="888" dirty="0">
                <a:solidFill>
                  <a:srgbClr val="22373B"/>
                </a:solidFill>
                <a:latin typeface="Calibri" panose="020F0502020204030204"/>
                <a:cs typeface="Calibri" panose="020F0502020204030204"/>
              </a:rPr>
              <a:t> </a:t>
            </a:r>
            <a:endParaRPr sz="1900">
              <a:latin typeface="Calibri" panose="020F0502020204030204"/>
              <a:cs typeface="Calibri" panose="020F0502020204030204"/>
            </a:endParaRPr>
          </a:p>
        </p:txBody>
      </p:sp>
      <p:sp>
        <p:nvSpPr>
          <p:cNvPr id="15" name="灯片编号占位符 4"/>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a:p>
        </p:txBody>
      </p:sp>
      <p:sp>
        <p:nvSpPr>
          <p:cNvPr id="10" name="文本框 9"/>
          <p:cNvSpPr txBox="1"/>
          <p:nvPr/>
        </p:nvSpPr>
        <p:spPr>
          <a:xfrm>
            <a:off x="3069590" y="3146425"/>
            <a:ext cx="6096000" cy="383540"/>
          </a:xfrm>
          <a:prstGeom prst="rect">
            <a:avLst/>
          </a:prstGeom>
          <a:noFill/>
        </p:spPr>
        <p:txBody>
          <a:bodyPr wrap="square" rtlCol="0" anchor="t">
            <a:spAutoFit/>
          </a:bodyPr>
          <a:p>
            <a:r>
              <a:rPr sz="1900" i="1" spc="254" dirty="0">
                <a:solidFill>
                  <a:srgbClr val="3D7A7A"/>
                </a:solidFill>
                <a:latin typeface="Calibri" panose="020F0502020204030204"/>
                <a:cs typeface="Calibri" panose="020F0502020204030204"/>
                <a:sym typeface="+mn-ea"/>
              </a:rPr>
              <a:t>//</a:t>
            </a:r>
            <a:r>
              <a:rPr sz="1900" i="1" spc="264" dirty="0">
                <a:solidFill>
                  <a:srgbClr val="3D7A7A"/>
                </a:solidFill>
                <a:latin typeface="Calibri" panose="020F0502020204030204"/>
                <a:cs typeface="Calibri" panose="020F0502020204030204"/>
                <a:sym typeface="+mn-ea"/>
              </a:rPr>
              <a:t> </a:t>
            </a:r>
            <a:r>
              <a:rPr sz="1900" i="1" spc="254" dirty="0">
                <a:solidFill>
                  <a:srgbClr val="3D7A7A"/>
                </a:solidFill>
                <a:latin typeface="Calibri" panose="020F0502020204030204"/>
                <a:cs typeface="Calibri" panose="020F0502020204030204"/>
                <a:sym typeface="+mn-ea"/>
              </a:rPr>
              <a:t>print</a:t>
            </a:r>
            <a:r>
              <a:rPr sz="1900" i="1" spc="264" dirty="0">
                <a:solidFill>
                  <a:srgbClr val="3D7A7A"/>
                </a:solidFill>
                <a:latin typeface="Calibri" panose="020F0502020204030204"/>
                <a:cs typeface="Calibri" panose="020F0502020204030204"/>
                <a:sym typeface="+mn-ea"/>
              </a:rPr>
              <a:t> </a:t>
            </a:r>
            <a:r>
              <a:rPr sz="1900" i="1" spc="328" dirty="0">
                <a:solidFill>
                  <a:srgbClr val="3D7A7A"/>
                </a:solidFill>
                <a:latin typeface="Verdana" panose="020B0804030504040204"/>
                <a:cs typeface="Verdana" panose="020B0804030504040204"/>
                <a:sym typeface="+mn-ea"/>
              </a:rPr>
              <a:t>'</a:t>
            </a:r>
            <a:r>
              <a:rPr sz="1900" i="1" spc="328" dirty="0">
                <a:solidFill>
                  <a:srgbClr val="3D7A7A"/>
                </a:solidFill>
                <a:latin typeface="Calibri" panose="020F0502020204030204"/>
                <a:cs typeface="Calibri" panose="020F0502020204030204"/>
                <a:sym typeface="+mn-ea"/>
              </a:rPr>
              <a:t>0</a:t>
            </a:r>
            <a:r>
              <a:rPr sz="1900" i="1" spc="328" dirty="0">
                <a:solidFill>
                  <a:srgbClr val="3D7A7A"/>
                </a:solidFill>
                <a:latin typeface="Verdana" panose="020B0804030504040204"/>
                <a:cs typeface="Verdana" panose="020B0804030504040204"/>
                <a:sym typeface="+mn-ea"/>
              </a:rPr>
              <a:t>'</a:t>
            </a:r>
            <a:endParaRPr lang="zh-CN" altLang="en-US" sz="1900" i="1" spc="328" dirty="0">
              <a:solidFill>
                <a:srgbClr val="3D7A7A"/>
              </a:solidFill>
              <a:latin typeface="Verdana" panose="020B0804030504040204"/>
              <a:cs typeface="Verdana" panose="020B0804030504040204"/>
              <a:sym typeface="+mn-ea"/>
            </a:endParaRPr>
          </a:p>
        </p:txBody>
      </p:sp>
      <p:sp>
        <p:nvSpPr>
          <p:cNvPr id="11" name="文本框 10"/>
          <p:cNvSpPr txBox="1"/>
          <p:nvPr/>
        </p:nvSpPr>
        <p:spPr>
          <a:xfrm>
            <a:off x="3069590" y="3475990"/>
            <a:ext cx="6096000" cy="383540"/>
          </a:xfrm>
          <a:prstGeom prst="rect">
            <a:avLst/>
          </a:prstGeom>
          <a:noFill/>
        </p:spPr>
        <p:txBody>
          <a:bodyPr wrap="square" rtlCol="0" anchor="t">
            <a:spAutoFit/>
          </a:bodyPr>
          <a:p>
            <a:r>
              <a:rPr sz="1900" i="1" spc="254" dirty="0">
                <a:solidFill>
                  <a:srgbClr val="3D7A7A"/>
                </a:solidFill>
                <a:latin typeface="Calibri" panose="020F0502020204030204"/>
                <a:cs typeface="Calibri" panose="020F0502020204030204"/>
                <a:sym typeface="+mn-ea"/>
              </a:rPr>
              <a:t>//</a:t>
            </a:r>
            <a:r>
              <a:rPr sz="1900" i="1" spc="484" dirty="0">
                <a:solidFill>
                  <a:srgbClr val="3D7A7A"/>
                </a:solidFill>
                <a:latin typeface="Calibri" panose="020F0502020204030204"/>
                <a:cs typeface="Calibri" panose="020F0502020204030204"/>
                <a:sym typeface="+mn-ea"/>
              </a:rPr>
              <a:t> </a:t>
            </a:r>
            <a:r>
              <a:rPr sz="1900" i="1" spc="254" dirty="0">
                <a:solidFill>
                  <a:srgbClr val="3D7A7A"/>
                </a:solidFill>
                <a:latin typeface="Calibri" panose="020F0502020204030204"/>
                <a:cs typeface="Calibri" panose="020F0502020204030204"/>
                <a:sym typeface="+mn-ea"/>
              </a:rPr>
              <a:t>print</a:t>
            </a:r>
            <a:r>
              <a:rPr sz="1900" i="1" spc="476" dirty="0">
                <a:solidFill>
                  <a:srgbClr val="3D7A7A"/>
                </a:solidFill>
                <a:latin typeface="Calibri" panose="020F0502020204030204"/>
                <a:cs typeface="Calibri" panose="020F0502020204030204"/>
                <a:sym typeface="+mn-ea"/>
              </a:rPr>
              <a:t> </a:t>
            </a:r>
            <a:r>
              <a:rPr sz="1900" i="1" spc="254" dirty="0">
                <a:solidFill>
                  <a:srgbClr val="3D7A7A"/>
                </a:solidFill>
                <a:latin typeface="Verdana" panose="020B0804030504040204"/>
                <a:cs typeface="Verdana" panose="020B0804030504040204"/>
                <a:sym typeface="+mn-ea"/>
              </a:rPr>
              <a:t>'</a:t>
            </a:r>
            <a:r>
              <a:rPr sz="1900" i="1" spc="254" dirty="0">
                <a:solidFill>
                  <a:srgbClr val="3D7A7A"/>
                </a:solidFill>
                <a:latin typeface="Calibri" panose="020F0502020204030204"/>
                <a:cs typeface="Calibri" panose="020F0502020204030204"/>
                <a:sym typeface="+mn-ea"/>
              </a:rPr>
              <a:t>48</a:t>
            </a:r>
            <a:r>
              <a:rPr sz="1900" i="1" spc="254" dirty="0">
                <a:solidFill>
                  <a:srgbClr val="3D7A7A"/>
                </a:solidFill>
                <a:latin typeface="Verdana" panose="020B0804030504040204"/>
                <a:cs typeface="Verdana" panose="020B0804030504040204"/>
                <a:sym typeface="+mn-ea"/>
              </a:rPr>
              <a:t>'</a:t>
            </a:r>
            <a:endParaRPr lang="zh-CN" altLang="en-US" sz="1900" i="1" spc="254" dirty="0">
              <a:solidFill>
                <a:srgbClr val="3D7A7A"/>
              </a:solidFill>
              <a:latin typeface="Verdana" panose="020B0804030504040204"/>
              <a:cs typeface="Verdana" panose="020B0804030504040204"/>
              <a:sym typeface="+mn-ea"/>
            </a:endParaRPr>
          </a:p>
        </p:txBody>
      </p:sp>
      <p:sp>
        <p:nvSpPr>
          <p:cNvPr id="12" name="文本框 11"/>
          <p:cNvSpPr txBox="1"/>
          <p:nvPr/>
        </p:nvSpPr>
        <p:spPr>
          <a:xfrm>
            <a:off x="3069590" y="3816350"/>
            <a:ext cx="6096000" cy="383540"/>
          </a:xfrm>
          <a:prstGeom prst="rect">
            <a:avLst/>
          </a:prstGeom>
          <a:noFill/>
        </p:spPr>
        <p:txBody>
          <a:bodyPr wrap="square" rtlCol="0" anchor="t">
            <a:spAutoFit/>
          </a:bodyPr>
          <a:p>
            <a:r>
              <a:rPr sz="1900" i="1" spc="254" dirty="0">
                <a:solidFill>
                  <a:srgbClr val="3D7A7A"/>
                </a:solidFill>
                <a:latin typeface="Calibri" panose="020F0502020204030204"/>
                <a:cs typeface="Calibri" panose="020F0502020204030204"/>
                <a:sym typeface="+mn-ea"/>
              </a:rPr>
              <a:t>//</a:t>
            </a:r>
            <a:r>
              <a:rPr sz="1900" i="1" spc="550" dirty="0">
                <a:solidFill>
                  <a:srgbClr val="3D7A7A"/>
                </a:solidFill>
                <a:latin typeface="Calibri" panose="020F0502020204030204"/>
                <a:cs typeface="Calibri" panose="020F0502020204030204"/>
                <a:sym typeface="+mn-ea"/>
              </a:rPr>
              <a:t> </a:t>
            </a:r>
            <a:r>
              <a:rPr sz="1900" i="1" spc="254" dirty="0">
                <a:solidFill>
                  <a:srgbClr val="3D7A7A"/>
                </a:solidFill>
                <a:latin typeface="Calibri" panose="020F0502020204030204"/>
                <a:cs typeface="Calibri" panose="020F0502020204030204"/>
                <a:sym typeface="+mn-ea"/>
              </a:rPr>
              <a:t>print</a:t>
            </a:r>
            <a:r>
              <a:rPr sz="1900" i="1" spc="537" dirty="0">
                <a:solidFill>
                  <a:srgbClr val="3D7A7A"/>
                </a:solidFill>
                <a:latin typeface="Calibri" panose="020F0502020204030204"/>
                <a:cs typeface="Calibri" panose="020F0502020204030204"/>
                <a:sym typeface="+mn-ea"/>
              </a:rPr>
              <a:t> </a:t>
            </a:r>
            <a:r>
              <a:rPr sz="1900" i="1" spc="254" dirty="0">
                <a:solidFill>
                  <a:srgbClr val="3D7A7A"/>
                </a:solidFill>
                <a:latin typeface="Verdana" panose="020B0804030504040204"/>
                <a:cs typeface="Verdana" panose="020B0804030504040204"/>
                <a:sym typeface="+mn-ea"/>
              </a:rPr>
              <a:t>'</a:t>
            </a:r>
            <a:r>
              <a:rPr sz="1900" i="1" spc="254" dirty="0">
                <a:solidFill>
                  <a:srgbClr val="3D7A7A"/>
                </a:solidFill>
                <a:latin typeface="Calibri" panose="020F0502020204030204"/>
                <a:cs typeface="Calibri" panose="020F0502020204030204"/>
                <a:sym typeface="+mn-ea"/>
              </a:rPr>
              <a:t>48</a:t>
            </a:r>
            <a:r>
              <a:rPr sz="1900" i="1" spc="254" dirty="0">
                <a:solidFill>
                  <a:srgbClr val="3D7A7A"/>
                </a:solidFill>
                <a:latin typeface="Verdana" panose="020B0804030504040204"/>
                <a:cs typeface="Verdana" panose="020B0804030504040204"/>
                <a:sym typeface="+mn-ea"/>
              </a:rPr>
              <a:t>'</a:t>
            </a:r>
            <a:endParaRPr lang="zh-CN" altLang="en-US" sz="1900" i="1" spc="254" dirty="0">
              <a:solidFill>
                <a:srgbClr val="3D7A7A"/>
              </a:solidFill>
              <a:latin typeface="Verdana" panose="020B0804030504040204"/>
              <a:cs typeface="Verdana" panose="020B0804030504040204"/>
              <a:sym typeface="+mn-ea"/>
            </a:endParaRPr>
          </a:p>
        </p:txBody>
      </p:sp>
      <p:sp>
        <p:nvSpPr>
          <p:cNvPr id="13" name="文本框 12"/>
          <p:cNvSpPr txBox="1"/>
          <p:nvPr/>
        </p:nvSpPr>
        <p:spPr>
          <a:xfrm>
            <a:off x="3393440" y="5142865"/>
            <a:ext cx="6096000" cy="383540"/>
          </a:xfrm>
          <a:prstGeom prst="rect">
            <a:avLst/>
          </a:prstGeom>
          <a:noFill/>
        </p:spPr>
        <p:txBody>
          <a:bodyPr wrap="square" rtlCol="0" anchor="t">
            <a:spAutoFit/>
          </a:bodyPr>
          <a:p>
            <a:r>
              <a:rPr sz="1900" i="1" spc="254" dirty="0">
                <a:solidFill>
                  <a:srgbClr val="3D7A7A"/>
                </a:solidFill>
                <a:latin typeface="Calibri" panose="020F0502020204030204"/>
                <a:cs typeface="Calibri" panose="020F0502020204030204"/>
                <a:sym typeface="+mn-ea"/>
              </a:rPr>
              <a:t>//</a:t>
            </a:r>
            <a:r>
              <a:rPr sz="1900" i="1" spc="518" dirty="0">
                <a:solidFill>
                  <a:srgbClr val="3D7A7A"/>
                </a:solidFill>
                <a:latin typeface="Calibri" panose="020F0502020204030204"/>
                <a:cs typeface="Calibri" panose="020F0502020204030204"/>
                <a:sym typeface="+mn-ea"/>
              </a:rPr>
              <a:t> </a:t>
            </a:r>
            <a:r>
              <a:rPr sz="1900" i="1" spc="254" dirty="0">
                <a:solidFill>
                  <a:srgbClr val="3D7A7A"/>
                </a:solidFill>
                <a:latin typeface="Calibri" panose="020F0502020204030204"/>
                <a:cs typeface="Calibri" panose="020F0502020204030204"/>
                <a:sym typeface="+mn-ea"/>
              </a:rPr>
              <a:t>print</a:t>
            </a:r>
            <a:r>
              <a:rPr sz="1900" i="1" spc="528" dirty="0">
                <a:solidFill>
                  <a:srgbClr val="3D7A7A"/>
                </a:solidFill>
                <a:latin typeface="Calibri" panose="020F0502020204030204"/>
                <a:cs typeface="Calibri" panose="020F0502020204030204"/>
                <a:sym typeface="+mn-ea"/>
              </a:rPr>
              <a:t> </a:t>
            </a:r>
            <a:r>
              <a:rPr sz="1900" i="1" spc="211" dirty="0">
                <a:solidFill>
                  <a:srgbClr val="3D7A7A"/>
                </a:solidFill>
                <a:latin typeface="Verdana" panose="020B0804030504040204"/>
                <a:cs typeface="Verdana" panose="020B0804030504040204"/>
                <a:sym typeface="+mn-ea"/>
              </a:rPr>
              <a:t>'</a:t>
            </a:r>
            <a:r>
              <a:rPr sz="1900" i="1" spc="211" dirty="0">
                <a:solidFill>
                  <a:srgbClr val="3D7A7A"/>
                </a:solidFill>
                <a:latin typeface="Calibri" panose="020F0502020204030204"/>
                <a:cs typeface="Calibri" panose="020F0502020204030204"/>
                <a:sym typeface="+mn-ea"/>
              </a:rPr>
              <a:t>510</a:t>
            </a:r>
            <a:r>
              <a:rPr sz="1900" i="1" spc="211" dirty="0">
                <a:solidFill>
                  <a:srgbClr val="3D7A7A"/>
                </a:solidFill>
                <a:latin typeface="Verdana" panose="020B0804030504040204"/>
                <a:cs typeface="Verdana" panose="020B0804030504040204"/>
                <a:sym typeface="+mn-ea"/>
              </a:rPr>
              <a:t>'</a:t>
            </a:r>
            <a:r>
              <a:rPr sz="1900" i="1" spc="285" dirty="0">
                <a:solidFill>
                  <a:srgbClr val="3D7A7A"/>
                </a:solidFill>
                <a:latin typeface="Verdana" panose="020B0804030504040204"/>
                <a:cs typeface="Verdana" panose="020B0804030504040204"/>
                <a:sym typeface="+mn-ea"/>
              </a:rPr>
              <a:t> </a:t>
            </a:r>
            <a:r>
              <a:rPr sz="1900" i="1" spc="148" dirty="0">
                <a:solidFill>
                  <a:srgbClr val="3D7A7A"/>
                </a:solidFill>
                <a:latin typeface="Calibri" panose="020F0502020204030204"/>
                <a:cs typeface="Calibri" panose="020F0502020204030204"/>
                <a:sym typeface="+mn-ea"/>
              </a:rPr>
              <a:t>(no</a:t>
            </a:r>
            <a:r>
              <a:rPr sz="1900" i="1" spc="528" dirty="0">
                <a:solidFill>
                  <a:srgbClr val="3D7A7A"/>
                </a:solidFill>
                <a:latin typeface="Calibri" panose="020F0502020204030204"/>
                <a:cs typeface="Calibri" panose="020F0502020204030204"/>
                <a:sym typeface="+mn-ea"/>
              </a:rPr>
              <a:t> </a:t>
            </a:r>
            <a:r>
              <a:rPr sz="1900" i="1" spc="180" dirty="0">
                <a:solidFill>
                  <a:srgbClr val="3D7A7A"/>
                </a:solidFill>
                <a:latin typeface="Calibri" panose="020F0502020204030204"/>
                <a:cs typeface="Calibri" panose="020F0502020204030204"/>
                <a:sym typeface="+mn-ea"/>
              </a:rPr>
              <a:t>overflow)</a:t>
            </a:r>
            <a:endParaRPr lang="zh-CN" altLang="en-US" sz="1900" i="1" spc="180" dirty="0">
              <a:solidFill>
                <a:srgbClr val="3D7A7A"/>
              </a:solidFill>
              <a:latin typeface="Calibri" panose="020F0502020204030204"/>
              <a:cs typeface="Calibri" panose="020F0502020204030204"/>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400" y="2904111"/>
            <a:ext cx="10969200" cy="837711"/>
          </a:xfrm>
        </p:spPr>
        <p:txBody>
          <a:bodyPr>
            <a:normAutofit/>
          </a:bodyPr>
          <a:lstStyle/>
          <a:p>
            <a:pPr marL="0" indent="0" algn="ctr">
              <a:buNone/>
            </a:pPr>
            <a:r>
              <a:rPr lang="en-US" altLang="zh-CN" sz="4000" dirty="0"/>
              <a:t>auto Declaration</a:t>
            </a:r>
            <a:endParaRPr lang="zh-CN" altLang="en-US" sz="4000"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5" y="172910"/>
            <a:ext cx="2111083" cy="415983"/>
          </a:xfrm>
          <a:prstGeom prst="rect">
            <a:avLst/>
          </a:prstGeom>
        </p:spPr>
        <p:txBody>
          <a:bodyPr vert="horz" wrap="square" lIns="0" tIns="25499" rIns="0" bIns="0" rtlCol="0" anchor="ctr" anchorCtr="0">
            <a:spAutoFit/>
          </a:bodyPr>
          <a:lstStyle/>
          <a:p>
            <a:pPr marL="26670">
              <a:spcBef>
                <a:spcPts val="200"/>
              </a:spcBef>
            </a:pPr>
            <a:r>
              <a:rPr sz="2535" spc="106" dirty="0">
                <a:solidFill>
                  <a:srgbClr val="FAFAFA"/>
                </a:solidFill>
                <a:latin typeface="Calibri" panose="020F0502020204030204"/>
                <a:cs typeface="Calibri" panose="020F0502020204030204"/>
              </a:rPr>
              <a:t>auto</a:t>
            </a:r>
            <a:r>
              <a:rPr sz="2535" spc="222" dirty="0">
                <a:solidFill>
                  <a:srgbClr val="FAFAFA"/>
                </a:solidFill>
                <a:latin typeface="Calibri" panose="020F0502020204030204"/>
                <a:cs typeface="Calibri" panose="020F0502020204030204"/>
              </a:rPr>
              <a:t> </a:t>
            </a:r>
            <a:r>
              <a:rPr sz="2535" spc="-190" dirty="0">
                <a:solidFill>
                  <a:srgbClr val="FAFAFA"/>
                </a:solidFill>
              </a:rPr>
              <a:t>Keyword</a:t>
            </a:r>
            <a:endParaRPr sz="2535">
              <a:latin typeface="Calibri" panose="020F0502020204030204"/>
              <a:cs typeface="Calibri" panose="020F0502020204030204"/>
            </a:endParaRPr>
          </a:p>
        </p:txBody>
      </p:sp>
      <p:sp>
        <p:nvSpPr>
          <p:cNvPr id="4" name="object 4"/>
          <p:cNvSpPr txBox="1"/>
          <p:nvPr/>
        </p:nvSpPr>
        <p:spPr>
          <a:xfrm>
            <a:off x="736990" y="1034117"/>
            <a:ext cx="10641308" cy="827130"/>
          </a:xfrm>
          <a:prstGeom prst="rect">
            <a:avLst/>
          </a:prstGeom>
        </p:spPr>
        <p:txBody>
          <a:bodyPr vert="horz" wrap="square" lIns="0" tIns="26841" rIns="0" bIns="0" rtlCol="0">
            <a:spAutoFit/>
          </a:bodyPr>
          <a:lstStyle/>
          <a:p>
            <a:pPr marL="26670" marR="10795">
              <a:lnSpc>
                <a:spcPct val="118000"/>
              </a:lnSpc>
              <a:spcBef>
                <a:spcPts val="210"/>
              </a:spcBef>
            </a:pPr>
            <a:r>
              <a:rPr sz="2325" dirty="0">
                <a:solidFill>
                  <a:srgbClr val="008B73"/>
                </a:solidFill>
                <a:latin typeface="Tahoma" panose="020B0604030504040204"/>
                <a:cs typeface="Tahoma" panose="020B0604030504040204"/>
              </a:rPr>
              <a:t>C++11</a:t>
            </a:r>
            <a:r>
              <a:rPr sz="2325" spc="42" dirty="0">
                <a:solidFill>
                  <a:srgbClr val="008B73"/>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The</a:t>
            </a:r>
            <a:r>
              <a:rPr sz="2325" spc="42" dirty="0">
                <a:solidFill>
                  <a:srgbClr val="22373B"/>
                </a:solidFill>
                <a:latin typeface="Tahoma" panose="020B0604030504040204"/>
                <a:cs typeface="Tahoma" panose="020B0604030504040204"/>
              </a:rPr>
              <a:t> </a:t>
            </a:r>
            <a:r>
              <a:rPr sz="2325" spc="95" dirty="0">
                <a:solidFill>
                  <a:srgbClr val="0000FF"/>
                </a:solidFill>
                <a:latin typeface="Cambria" panose="02040503050406030204"/>
                <a:cs typeface="Cambria" panose="02040503050406030204"/>
              </a:rPr>
              <a:t>auto</a:t>
            </a:r>
            <a:r>
              <a:rPr sz="2325" spc="254" dirty="0">
                <a:solidFill>
                  <a:srgbClr val="0000FF"/>
                </a:solidFill>
                <a:latin typeface="Cambria" panose="02040503050406030204"/>
                <a:cs typeface="Cambria" panose="02040503050406030204"/>
              </a:rPr>
              <a:t> </a:t>
            </a:r>
            <a:r>
              <a:rPr sz="2325" spc="-137" dirty="0">
                <a:solidFill>
                  <a:srgbClr val="22373B"/>
                </a:solidFill>
                <a:latin typeface="Tahoma" panose="020B0604030504040204"/>
                <a:cs typeface="Tahoma" panose="020B0604030504040204"/>
              </a:rPr>
              <a:t>keyword</a:t>
            </a:r>
            <a:r>
              <a:rPr sz="2325" spc="4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specifies</a:t>
            </a:r>
            <a:r>
              <a:rPr sz="2325" spc="53"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that</a:t>
            </a:r>
            <a:r>
              <a:rPr sz="2325" spc="5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4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type</a:t>
            </a:r>
            <a:r>
              <a:rPr sz="2325" spc="53"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of</a:t>
            </a:r>
            <a:r>
              <a:rPr sz="2325" spc="4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4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variable</a:t>
            </a:r>
            <a:r>
              <a:rPr sz="2325" spc="42"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will</a:t>
            </a:r>
            <a:r>
              <a:rPr sz="2325" spc="42"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be</a:t>
            </a:r>
            <a:r>
              <a:rPr sz="2325" spc="42"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automatically </a:t>
            </a:r>
            <a:r>
              <a:rPr sz="2325" spc="-697"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deduced</a:t>
            </a:r>
            <a:r>
              <a:rPr sz="2325" spc="21"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by</a:t>
            </a:r>
            <a:r>
              <a:rPr sz="2325" spc="4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3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compiler</a:t>
            </a:r>
            <a:r>
              <a:rPr sz="2325" spc="32"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(from</a:t>
            </a:r>
            <a:r>
              <a:rPr sz="2325" spc="32"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its</a:t>
            </a:r>
            <a:r>
              <a:rPr sz="2325" spc="42"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initializer)</a:t>
            </a:r>
            <a:endParaRPr sz="2325">
              <a:latin typeface="Tahoma" panose="020B0604030504040204"/>
              <a:cs typeface="Tahoma" panose="020B0604030504040204"/>
            </a:endParaRPr>
          </a:p>
        </p:txBody>
      </p:sp>
      <p:sp>
        <p:nvSpPr>
          <p:cNvPr id="5" name="object 5"/>
          <p:cNvSpPr txBox="1"/>
          <p:nvPr/>
        </p:nvSpPr>
        <p:spPr>
          <a:xfrm>
            <a:off x="763834" y="2043454"/>
            <a:ext cx="10652044" cy="1330142"/>
          </a:xfrm>
          <a:prstGeom prst="rect">
            <a:avLst/>
          </a:prstGeom>
          <a:solidFill>
            <a:srgbClr val="EDEDED"/>
          </a:solidFill>
        </p:spPr>
        <p:txBody>
          <a:bodyPr vert="horz" wrap="square" lIns="0" tIns="5368" rIns="0" bIns="0" rtlCol="0">
            <a:spAutoFit/>
          </a:bodyPr>
          <a:lstStyle/>
          <a:p>
            <a:pPr marL="79375">
              <a:spcBef>
                <a:spcPts val="40"/>
              </a:spcBef>
              <a:tabLst>
                <a:tab pos="2353945" algn="l"/>
              </a:tabLst>
            </a:pPr>
            <a:r>
              <a:rPr sz="1900" b="1" spc="85" dirty="0">
                <a:solidFill>
                  <a:srgbClr val="007F00"/>
                </a:solidFill>
                <a:latin typeface="Calibri" panose="020F0502020204030204"/>
                <a:cs typeface="Calibri" panose="020F0502020204030204"/>
              </a:rPr>
              <a:t>auto</a:t>
            </a:r>
            <a:r>
              <a:rPr sz="1900" b="1" spc="560" dirty="0">
                <a:solidFill>
                  <a:srgbClr val="007F00"/>
                </a:solidFill>
                <a:latin typeface="Calibri" panose="020F0502020204030204"/>
                <a:cs typeface="Calibri" panose="020F0502020204030204"/>
              </a:rPr>
              <a:t> </a:t>
            </a:r>
            <a:r>
              <a:rPr sz="1900" spc="74" dirty="0">
                <a:solidFill>
                  <a:srgbClr val="22373B"/>
                </a:solidFill>
                <a:latin typeface="Calibri" panose="020F0502020204030204"/>
                <a:cs typeface="Calibri" panose="020F0502020204030204"/>
              </a:rPr>
              <a:t>a</a:t>
            </a:r>
            <a:r>
              <a:rPr sz="1900" spc="560"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95" dirty="0">
                <a:solidFill>
                  <a:srgbClr val="656565"/>
                </a:solidFill>
                <a:latin typeface="Calibri" panose="020F0502020204030204"/>
                <a:cs typeface="Calibri" panose="020F0502020204030204"/>
              </a:rPr>
              <a:t> </a:t>
            </a:r>
            <a:r>
              <a:rPr sz="1900" spc="21" dirty="0">
                <a:solidFill>
                  <a:srgbClr val="656565"/>
                </a:solidFill>
                <a:latin typeface="Calibri" panose="020F0502020204030204"/>
                <a:cs typeface="Calibri" panose="020F0502020204030204"/>
              </a:rPr>
              <a:t>1 </a:t>
            </a:r>
            <a:r>
              <a:rPr sz="1900" spc="106" dirty="0">
                <a:solidFill>
                  <a:srgbClr val="656565"/>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95"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2</a:t>
            </a:r>
            <a:r>
              <a:rPr sz="1900" spc="254"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550" dirty="0">
                <a:solidFill>
                  <a:srgbClr val="3D7A7A"/>
                </a:solidFill>
                <a:latin typeface="Calibri" panose="020F0502020204030204"/>
                <a:cs typeface="Calibri" panose="020F0502020204030204"/>
              </a:rPr>
              <a:t> </a:t>
            </a:r>
            <a:r>
              <a:rPr sz="1900" i="1" spc="21" dirty="0">
                <a:solidFill>
                  <a:srgbClr val="3D7A7A"/>
                </a:solidFill>
                <a:latin typeface="Calibri" panose="020F0502020204030204"/>
                <a:cs typeface="Calibri" panose="020F0502020204030204"/>
              </a:rPr>
              <a:t>1 </a:t>
            </a:r>
            <a:r>
              <a:rPr sz="1900" i="1" spc="106" dirty="0">
                <a:solidFill>
                  <a:srgbClr val="3D7A7A"/>
                </a:solidFill>
                <a:latin typeface="Calibri" panose="020F0502020204030204"/>
                <a:cs typeface="Calibri" panose="020F0502020204030204"/>
              </a:rPr>
              <a:t> </a:t>
            </a:r>
            <a:r>
              <a:rPr sz="1900" i="1" spc="402" dirty="0">
                <a:solidFill>
                  <a:srgbClr val="3D7A7A"/>
                </a:solidFill>
                <a:latin typeface="Calibri" panose="020F0502020204030204"/>
                <a:cs typeface="Calibri" panose="020F0502020204030204"/>
              </a:rPr>
              <a:t>is</a:t>
            </a:r>
            <a:r>
              <a:rPr sz="1900" i="1" spc="550" dirty="0">
                <a:solidFill>
                  <a:srgbClr val="3D7A7A"/>
                </a:solidFill>
                <a:latin typeface="Calibri" panose="020F0502020204030204"/>
                <a:cs typeface="Calibri" panose="020F0502020204030204"/>
              </a:rPr>
              <a:t> </a:t>
            </a:r>
            <a:r>
              <a:rPr sz="1900" i="1" spc="359" dirty="0">
                <a:solidFill>
                  <a:srgbClr val="3D7A7A"/>
                </a:solidFill>
                <a:latin typeface="Calibri" panose="020F0502020204030204"/>
                <a:cs typeface="Calibri" panose="020F0502020204030204"/>
              </a:rPr>
              <a:t>int,</a:t>
            </a:r>
            <a:r>
              <a:rPr sz="1900" i="1" spc="550" dirty="0">
                <a:solidFill>
                  <a:srgbClr val="3D7A7A"/>
                </a:solidFill>
                <a:latin typeface="Calibri" panose="020F0502020204030204"/>
                <a:cs typeface="Calibri" panose="020F0502020204030204"/>
              </a:rPr>
              <a:t> </a:t>
            </a:r>
            <a:r>
              <a:rPr sz="1900" i="1" spc="21" dirty="0">
                <a:solidFill>
                  <a:srgbClr val="3D7A7A"/>
                </a:solidFill>
                <a:latin typeface="Calibri" panose="020F0502020204030204"/>
                <a:cs typeface="Calibri" panose="020F0502020204030204"/>
              </a:rPr>
              <a:t>2 </a:t>
            </a:r>
            <a:r>
              <a:rPr sz="1900" i="1" spc="106" dirty="0">
                <a:solidFill>
                  <a:srgbClr val="3D7A7A"/>
                </a:solidFill>
                <a:latin typeface="Calibri" panose="020F0502020204030204"/>
                <a:cs typeface="Calibri" panose="020F0502020204030204"/>
              </a:rPr>
              <a:t> </a:t>
            </a:r>
            <a:r>
              <a:rPr sz="1900" i="1" spc="402" dirty="0">
                <a:solidFill>
                  <a:srgbClr val="3D7A7A"/>
                </a:solidFill>
                <a:latin typeface="Calibri" panose="020F0502020204030204"/>
                <a:cs typeface="Calibri" panose="020F0502020204030204"/>
              </a:rPr>
              <a:t>is</a:t>
            </a:r>
            <a:r>
              <a:rPr sz="1900" i="1" spc="550" dirty="0">
                <a:solidFill>
                  <a:srgbClr val="3D7A7A"/>
                </a:solidFill>
                <a:latin typeface="Calibri" panose="020F0502020204030204"/>
                <a:cs typeface="Calibri" panose="020F0502020204030204"/>
              </a:rPr>
              <a:t> </a:t>
            </a:r>
            <a:r>
              <a:rPr sz="1900" i="1" spc="359" dirty="0">
                <a:solidFill>
                  <a:srgbClr val="3D7A7A"/>
                </a:solidFill>
                <a:latin typeface="Calibri" panose="020F0502020204030204"/>
                <a:cs typeface="Calibri" panose="020F0502020204030204"/>
              </a:rPr>
              <a:t>int,</a:t>
            </a:r>
            <a:r>
              <a:rPr sz="1900" i="1" spc="550" dirty="0">
                <a:solidFill>
                  <a:srgbClr val="3D7A7A"/>
                </a:solidFill>
                <a:latin typeface="Calibri" panose="020F0502020204030204"/>
                <a:cs typeface="Calibri" panose="020F0502020204030204"/>
              </a:rPr>
              <a:t> </a:t>
            </a:r>
            <a:r>
              <a:rPr sz="1900" i="1" spc="21" dirty="0">
                <a:solidFill>
                  <a:srgbClr val="3D7A7A"/>
                </a:solidFill>
                <a:latin typeface="Calibri" panose="020F0502020204030204"/>
                <a:cs typeface="Calibri" panose="020F0502020204030204"/>
              </a:rPr>
              <a:t>1 </a:t>
            </a:r>
            <a:r>
              <a:rPr sz="1900" i="1" spc="106" dirty="0">
                <a:solidFill>
                  <a:srgbClr val="3D7A7A"/>
                </a:solidFill>
                <a:latin typeface="Calibri" panose="020F0502020204030204"/>
                <a:cs typeface="Calibri" panose="020F0502020204030204"/>
              </a:rPr>
              <a:t> </a:t>
            </a:r>
            <a:r>
              <a:rPr sz="1900" i="1" spc="42" dirty="0">
                <a:solidFill>
                  <a:srgbClr val="3D7A7A"/>
                </a:solidFill>
                <a:latin typeface="Calibri" panose="020F0502020204030204"/>
                <a:cs typeface="Calibri" panose="020F0502020204030204"/>
              </a:rPr>
              <a:t>+ </a:t>
            </a:r>
            <a:r>
              <a:rPr sz="1900" i="1" spc="74" dirty="0">
                <a:solidFill>
                  <a:srgbClr val="3D7A7A"/>
                </a:solidFill>
                <a:latin typeface="Calibri" panose="020F0502020204030204"/>
                <a:cs typeface="Calibri" panose="020F0502020204030204"/>
              </a:rPr>
              <a:t> </a:t>
            </a:r>
            <a:r>
              <a:rPr sz="1900" i="1" spc="21" dirty="0">
                <a:solidFill>
                  <a:srgbClr val="3D7A7A"/>
                </a:solidFill>
                <a:latin typeface="Calibri" panose="020F0502020204030204"/>
                <a:cs typeface="Calibri" panose="020F0502020204030204"/>
              </a:rPr>
              <a:t>2 </a:t>
            </a:r>
            <a:r>
              <a:rPr sz="1900" i="1" spc="106" dirty="0">
                <a:solidFill>
                  <a:srgbClr val="3D7A7A"/>
                </a:solidFill>
                <a:latin typeface="Calibri" panose="020F0502020204030204"/>
                <a:cs typeface="Calibri" panose="020F0502020204030204"/>
              </a:rPr>
              <a:t> </a:t>
            </a:r>
            <a:r>
              <a:rPr sz="1900" i="1" spc="402" dirty="0">
                <a:solidFill>
                  <a:srgbClr val="3D7A7A"/>
                </a:solidFill>
                <a:latin typeface="Calibri" panose="020F0502020204030204"/>
                <a:cs typeface="Calibri" panose="020F0502020204030204"/>
              </a:rPr>
              <a:t>is</a:t>
            </a:r>
            <a:r>
              <a:rPr sz="1900" i="1" spc="550" dirty="0">
                <a:solidFill>
                  <a:srgbClr val="3D7A7A"/>
                </a:solidFill>
                <a:latin typeface="Calibri" panose="020F0502020204030204"/>
                <a:cs typeface="Calibri" panose="020F0502020204030204"/>
              </a:rPr>
              <a:t> </a:t>
            </a:r>
            <a:r>
              <a:rPr sz="1900" i="1" spc="317" dirty="0">
                <a:solidFill>
                  <a:srgbClr val="3D7A7A"/>
                </a:solidFill>
                <a:latin typeface="Calibri" panose="020F0502020204030204"/>
                <a:cs typeface="Calibri" panose="020F0502020204030204"/>
              </a:rPr>
              <a:t>int!</a:t>
            </a:r>
            <a:endParaRPr sz="1900" dirty="0">
              <a:latin typeface="Calibri" panose="020F0502020204030204"/>
              <a:cs typeface="Calibri" panose="020F0502020204030204"/>
            </a:endParaRPr>
          </a:p>
          <a:p>
            <a:pPr marL="79375">
              <a:spcBef>
                <a:spcPts val="380"/>
              </a:spcBef>
              <a:tabLst>
                <a:tab pos="836930" algn="l"/>
              </a:tabLst>
            </a:pPr>
            <a:r>
              <a:rPr sz="1900" i="1" spc="254" dirty="0">
                <a:solidFill>
                  <a:srgbClr val="3D7A7A"/>
                </a:solidFill>
                <a:latin typeface="Calibri" panose="020F0502020204030204"/>
                <a:cs typeface="Calibri" panose="020F0502020204030204"/>
              </a:rPr>
              <a:t>//	</a:t>
            </a:r>
            <a:r>
              <a:rPr sz="1900" i="1" spc="222" dirty="0">
                <a:solidFill>
                  <a:srgbClr val="3D7A7A"/>
                </a:solidFill>
                <a:latin typeface="Calibri" panose="020F0502020204030204"/>
                <a:cs typeface="Calibri" panose="020F0502020204030204"/>
              </a:rPr>
              <a:t>-&gt;</a:t>
            </a:r>
            <a:r>
              <a:rPr sz="1900" i="1" spc="507" dirty="0">
                <a:solidFill>
                  <a:srgbClr val="3D7A7A"/>
                </a:solidFill>
                <a:latin typeface="Calibri" panose="020F0502020204030204"/>
                <a:cs typeface="Calibri" panose="020F0502020204030204"/>
              </a:rPr>
              <a:t> </a:t>
            </a:r>
            <a:r>
              <a:rPr sz="1900" i="1" spc="328" dirty="0">
                <a:solidFill>
                  <a:srgbClr val="3D7A7A"/>
                </a:solidFill>
                <a:latin typeface="Verdana" panose="020B0804030504040204"/>
                <a:cs typeface="Verdana" panose="020B0804030504040204"/>
              </a:rPr>
              <a:t>'</a:t>
            </a:r>
            <a:r>
              <a:rPr sz="1900" i="1" spc="328" dirty="0">
                <a:solidFill>
                  <a:srgbClr val="3D7A7A"/>
                </a:solidFill>
                <a:latin typeface="Calibri" panose="020F0502020204030204"/>
                <a:cs typeface="Calibri" panose="020F0502020204030204"/>
              </a:rPr>
              <a:t>a</a:t>
            </a:r>
            <a:r>
              <a:rPr sz="1900" i="1" spc="328" dirty="0">
                <a:solidFill>
                  <a:srgbClr val="3D7A7A"/>
                </a:solidFill>
                <a:latin typeface="Verdana" panose="020B0804030504040204"/>
                <a:cs typeface="Verdana" panose="020B0804030504040204"/>
              </a:rPr>
              <a:t>'</a:t>
            </a:r>
            <a:r>
              <a:rPr sz="1900" i="1" spc="275" dirty="0">
                <a:solidFill>
                  <a:srgbClr val="3D7A7A"/>
                </a:solidFill>
                <a:latin typeface="Verdana" panose="020B0804030504040204"/>
                <a:cs typeface="Verdana" panose="020B0804030504040204"/>
              </a:rPr>
              <a:t> </a:t>
            </a:r>
            <a:r>
              <a:rPr sz="1900" i="1" spc="402" dirty="0">
                <a:solidFill>
                  <a:srgbClr val="3D7A7A"/>
                </a:solidFill>
                <a:latin typeface="Calibri" panose="020F0502020204030204"/>
                <a:cs typeface="Calibri" panose="020F0502020204030204"/>
              </a:rPr>
              <a:t>is</a:t>
            </a:r>
            <a:r>
              <a:rPr sz="1900" i="1" spc="518" dirty="0">
                <a:solidFill>
                  <a:srgbClr val="3D7A7A"/>
                </a:solidFill>
                <a:latin typeface="Calibri" panose="020F0502020204030204"/>
                <a:cs typeface="Calibri" panose="020F0502020204030204"/>
              </a:rPr>
              <a:t> </a:t>
            </a:r>
            <a:r>
              <a:rPr sz="1900" i="1" spc="275" dirty="0">
                <a:solidFill>
                  <a:srgbClr val="3D7A7A"/>
                </a:solidFill>
                <a:latin typeface="Calibri" panose="020F0502020204030204"/>
                <a:cs typeface="Calibri" panose="020F0502020204030204"/>
              </a:rPr>
              <a:t>"int"</a:t>
            </a:r>
            <a:endParaRPr sz="1900" dirty="0">
              <a:latin typeface="Calibri" panose="020F0502020204030204"/>
              <a:cs typeface="Calibri" panose="020F0502020204030204"/>
            </a:endParaRPr>
          </a:p>
          <a:p>
            <a:pPr marL="79375">
              <a:spcBef>
                <a:spcPts val="380"/>
              </a:spcBef>
            </a:pPr>
            <a:r>
              <a:rPr sz="1900" b="1" spc="85" dirty="0">
                <a:solidFill>
                  <a:srgbClr val="007F00"/>
                </a:solidFill>
                <a:latin typeface="Calibri" panose="020F0502020204030204"/>
                <a:cs typeface="Calibri" panose="020F0502020204030204"/>
              </a:rPr>
              <a:t>auto</a:t>
            </a:r>
            <a:r>
              <a:rPr sz="1900" b="1" spc="550" dirty="0">
                <a:solidFill>
                  <a:srgbClr val="007F00"/>
                </a:solidFill>
                <a:latin typeface="Calibri" panose="020F0502020204030204"/>
                <a:cs typeface="Calibri" panose="020F0502020204030204"/>
              </a:rPr>
              <a:t> </a:t>
            </a:r>
            <a:r>
              <a:rPr sz="1900" spc="-11" dirty="0">
                <a:solidFill>
                  <a:srgbClr val="22373B"/>
                </a:solidFill>
                <a:latin typeface="Calibri" panose="020F0502020204030204"/>
                <a:cs typeface="Calibri" panose="020F0502020204030204"/>
              </a:rPr>
              <a:t>b</a:t>
            </a:r>
            <a:r>
              <a:rPr sz="1900" spc="148"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85" dirty="0">
                <a:solidFill>
                  <a:srgbClr val="656565"/>
                </a:solidFill>
                <a:latin typeface="Calibri" panose="020F0502020204030204"/>
                <a:cs typeface="Calibri" panose="020F0502020204030204"/>
              </a:rPr>
              <a:t> </a:t>
            </a:r>
            <a:r>
              <a:rPr sz="1900" spc="21" dirty="0">
                <a:solidFill>
                  <a:srgbClr val="656565"/>
                </a:solidFill>
                <a:latin typeface="Calibri" panose="020F0502020204030204"/>
                <a:cs typeface="Calibri" panose="020F0502020204030204"/>
              </a:rPr>
              <a:t>1 </a:t>
            </a:r>
            <a:r>
              <a:rPr sz="1900" spc="106" dirty="0">
                <a:solidFill>
                  <a:srgbClr val="656565"/>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85" dirty="0">
                <a:solidFill>
                  <a:srgbClr val="656565"/>
                </a:solidFill>
                <a:latin typeface="Calibri" panose="020F0502020204030204"/>
                <a:cs typeface="Calibri" panose="020F0502020204030204"/>
              </a:rPr>
              <a:t> </a:t>
            </a:r>
            <a:r>
              <a:rPr sz="1900" spc="264" dirty="0">
                <a:solidFill>
                  <a:srgbClr val="656565"/>
                </a:solidFill>
                <a:latin typeface="Calibri" panose="020F0502020204030204"/>
                <a:cs typeface="Calibri" panose="020F0502020204030204"/>
              </a:rPr>
              <a:t>2.0</a:t>
            </a:r>
            <a:r>
              <a:rPr sz="1900" spc="264" dirty="0">
                <a:solidFill>
                  <a:srgbClr val="22373B"/>
                </a:solidFill>
                <a:latin typeface="Calibri" panose="020F0502020204030204"/>
                <a:cs typeface="Calibri" panose="020F0502020204030204"/>
              </a:rPr>
              <a:t>;</a:t>
            </a:r>
            <a:r>
              <a:rPr sz="1900" spc="550"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560" dirty="0">
                <a:solidFill>
                  <a:srgbClr val="3D7A7A"/>
                </a:solidFill>
                <a:latin typeface="Calibri" panose="020F0502020204030204"/>
                <a:cs typeface="Calibri" panose="020F0502020204030204"/>
              </a:rPr>
              <a:t> </a:t>
            </a:r>
            <a:r>
              <a:rPr sz="1900" i="1" spc="21" dirty="0">
                <a:solidFill>
                  <a:srgbClr val="3D7A7A"/>
                </a:solidFill>
                <a:latin typeface="Calibri" panose="020F0502020204030204"/>
                <a:cs typeface="Calibri" panose="020F0502020204030204"/>
              </a:rPr>
              <a:t>1 </a:t>
            </a:r>
            <a:r>
              <a:rPr sz="1900" i="1" spc="106" dirty="0">
                <a:solidFill>
                  <a:srgbClr val="3D7A7A"/>
                </a:solidFill>
                <a:latin typeface="Calibri" panose="020F0502020204030204"/>
                <a:cs typeface="Calibri" panose="020F0502020204030204"/>
              </a:rPr>
              <a:t> </a:t>
            </a:r>
            <a:r>
              <a:rPr sz="1900" i="1" spc="402" dirty="0">
                <a:solidFill>
                  <a:srgbClr val="3D7A7A"/>
                </a:solidFill>
                <a:latin typeface="Calibri" panose="020F0502020204030204"/>
                <a:cs typeface="Calibri" panose="020F0502020204030204"/>
              </a:rPr>
              <a:t>is</a:t>
            </a:r>
            <a:r>
              <a:rPr sz="1900" i="1" spc="550" dirty="0">
                <a:solidFill>
                  <a:srgbClr val="3D7A7A"/>
                </a:solidFill>
                <a:latin typeface="Calibri" panose="020F0502020204030204"/>
                <a:cs typeface="Calibri" panose="020F0502020204030204"/>
              </a:rPr>
              <a:t> </a:t>
            </a:r>
            <a:r>
              <a:rPr sz="1900" i="1" spc="359" dirty="0">
                <a:solidFill>
                  <a:srgbClr val="3D7A7A"/>
                </a:solidFill>
                <a:latin typeface="Calibri" panose="020F0502020204030204"/>
                <a:cs typeface="Calibri" panose="020F0502020204030204"/>
              </a:rPr>
              <a:t>int,</a:t>
            </a:r>
            <a:r>
              <a:rPr sz="1900" i="1" spc="560" dirty="0">
                <a:solidFill>
                  <a:srgbClr val="3D7A7A"/>
                </a:solidFill>
                <a:latin typeface="Calibri" panose="020F0502020204030204"/>
                <a:cs typeface="Calibri" panose="020F0502020204030204"/>
              </a:rPr>
              <a:t> </a:t>
            </a:r>
            <a:r>
              <a:rPr sz="1900" i="1" spc="190" dirty="0">
                <a:solidFill>
                  <a:srgbClr val="3D7A7A"/>
                </a:solidFill>
                <a:latin typeface="Calibri" panose="020F0502020204030204"/>
                <a:cs typeface="Calibri" panose="020F0502020204030204"/>
              </a:rPr>
              <a:t>2.0</a:t>
            </a:r>
            <a:r>
              <a:rPr sz="1900" i="1" spc="550" dirty="0">
                <a:solidFill>
                  <a:srgbClr val="3D7A7A"/>
                </a:solidFill>
                <a:latin typeface="Calibri" panose="020F0502020204030204"/>
                <a:cs typeface="Calibri" panose="020F0502020204030204"/>
              </a:rPr>
              <a:t> </a:t>
            </a:r>
            <a:r>
              <a:rPr sz="1900" i="1" spc="402" dirty="0">
                <a:solidFill>
                  <a:srgbClr val="3D7A7A"/>
                </a:solidFill>
                <a:latin typeface="Calibri" panose="020F0502020204030204"/>
                <a:cs typeface="Calibri" panose="020F0502020204030204"/>
              </a:rPr>
              <a:t>is</a:t>
            </a:r>
            <a:r>
              <a:rPr sz="1900" i="1" spc="560" dirty="0">
                <a:solidFill>
                  <a:srgbClr val="3D7A7A"/>
                </a:solidFill>
                <a:latin typeface="Calibri" panose="020F0502020204030204"/>
                <a:cs typeface="Calibri" panose="020F0502020204030204"/>
              </a:rPr>
              <a:t> </a:t>
            </a:r>
            <a:r>
              <a:rPr sz="1900" i="1" spc="169" dirty="0">
                <a:solidFill>
                  <a:srgbClr val="3D7A7A"/>
                </a:solidFill>
                <a:latin typeface="Calibri" panose="020F0502020204030204"/>
                <a:cs typeface="Calibri" panose="020F0502020204030204"/>
              </a:rPr>
              <a:t>double.</a:t>
            </a:r>
            <a:r>
              <a:rPr sz="1900" i="1" spc="550" dirty="0">
                <a:solidFill>
                  <a:srgbClr val="3D7A7A"/>
                </a:solidFill>
                <a:latin typeface="Calibri" panose="020F0502020204030204"/>
                <a:cs typeface="Calibri" panose="020F0502020204030204"/>
              </a:rPr>
              <a:t> </a:t>
            </a:r>
            <a:r>
              <a:rPr sz="1900" i="1" spc="21" dirty="0">
                <a:solidFill>
                  <a:srgbClr val="3D7A7A"/>
                </a:solidFill>
                <a:latin typeface="Calibri" panose="020F0502020204030204"/>
                <a:cs typeface="Calibri" panose="020F0502020204030204"/>
              </a:rPr>
              <a:t>1 </a:t>
            </a:r>
            <a:r>
              <a:rPr sz="1900" i="1" spc="106" dirty="0">
                <a:solidFill>
                  <a:srgbClr val="3D7A7A"/>
                </a:solidFill>
                <a:latin typeface="Calibri" panose="020F0502020204030204"/>
                <a:cs typeface="Calibri" panose="020F0502020204030204"/>
              </a:rPr>
              <a:t> </a:t>
            </a:r>
            <a:r>
              <a:rPr sz="1900" i="1" spc="42" dirty="0">
                <a:solidFill>
                  <a:srgbClr val="3D7A7A"/>
                </a:solidFill>
                <a:latin typeface="Calibri" panose="020F0502020204030204"/>
                <a:cs typeface="Calibri" panose="020F0502020204030204"/>
              </a:rPr>
              <a:t>+ </a:t>
            </a:r>
            <a:r>
              <a:rPr sz="1900" i="1" spc="85" dirty="0">
                <a:solidFill>
                  <a:srgbClr val="3D7A7A"/>
                </a:solidFill>
                <a:latin typeface="Calibri" panose="020F0502020204030204"/>
                <a:cs typeface="Calibri" panose="020F0502020204030204"/>
              </a:rPr>
              <a:t> </a:t>
            </a:r>
            <a:r>
              <a:rPr sz="1900" i="1" spc="190" dirty="0">
                <a:solidFill>
                  <a:srgbClr val="3D7A7A"/>
                </a:solidFill>
                <a:latin typeface="Calibri" panose="020F0502020204030204"/>
                <a:cs typeface="Calibri" panose="020F0502020204030204"/>
              </a:rPr>
              <a:t>2.0</a:t>
            </a:r>
            <a:r>
              <a:rPr sz="1900" i="1" spc="560" dirty="0">
                <a:solidFill>
                  <a:srgbClr val="3D7A7A"/>
                </a:solidFill>
                <a:latin typeface="Calibri" panose="020F0502020204030204"/>
                <a:cs typeface="Calibri" panose="020F0502020204030204"/>
              </a:rPr>
              <a:t> </a:t>
            </a:r>
            <a:r>
              <a:rPr sz="1900" i="1" spc="402" dirty="0">
                <a:solidFill>
                  <a:srgbClr val="3D7A7A"/>
                </a:solidFill>
                <a:latin typeface="Calibri" panose="020F0502020204030204"/>
                <a:cs typeface="Calibri" panose="020F0502020204030204"/>
              </a:rPr>
              <a:t>is</a:t>
            </a:r>
            <a:r>
              <a:rPr sz="1900" i="1" spc="550" dirty="0">
                <a:solidFill>
                  <a:srgbClr val="3D7A7A"/>
                </a:solidFill>
                <a:latin typeface="Calibri" panose="020F0502020204030204"/>
                <a:cs typeface="Calibri" panose="020F0502020204030204"/>
              </a:rPr>
              <a:t> </a:t>
            </a:r>
            <a:r>
              <a:rPr sz="1900" i="1" spc="116" dirty="0">
                <a:solidFill>
                  <a:srgbClr val="3D7A7A"/>
                </a:solidFill>
                <a:latin typeface="Calibri" panose="020F0502020204030204"/>
                <a:cs typeface="Calibri" panose="020F0502020204030204"/>
              </a:rPr>
              <a:t>double</a:t>
            </a:r>
            <a:endParaRPr sz="1900" dirty="0">
              <a:latin typeface="Calibri" panose="020F0502020204030204"/>
              <a:cs typeface="Calibri" panose="020F0502020204030204"/>
            </a:endParaRPr>
          </a:p>
          <a:p>
            <a:pPr marL="79375">
              <a:spcBef>
                <a:spcPts val="380"/>
              </a:spcBef>
              <a:tabLst>
                <a:tab pos="836930" algn="l"/>
              </a:tabLst>
            </a:pPr>
            <a:r>
              <a:rPr sz="1900" i="1" spc="254" dirty="0">
                <a:solidFill>
                  <a:srgbClr val="3D7A7A"/>
                </a:solidFill>
                <a:latin typeface="Calibri" panose="020F0502020204030204"/>
                <a:cs typeface="Calibri" panose="020F0502020204030204"/>
              </a:rPr>
              <a:t>//	</a:t>
            </a:r>
            <a:r>
              <a:rPr sz="1900" i="1" spc="222" dirty="0">
                <a:solidFill>
                  <a:srgbClr val="3D7A7A"/>
                </a:solidFill>
                <a:latin typeface="Calibri" panose="020F0502020204030204"/>
                <a:cs typeface="Calibri" panose="020F0502020204030204"/>
              </a:rPr>
              <a:t>-&gt;</a:t>
            </a:r>
            <a:r>
              <a:rPr sz="1900" i="1" spc="528" dirty="0">
                <a:solidFill>
                  <a:srgbClr val="3D7A7A"/>
                </a:solidFill>
                <a:latin typeface="Calibri" panose="020F0502020204030204"/>
                <a:cs typeface="Calibri" panose="020F0502020204030204"/>
              </a:rPr>
              <a:t> </a:t>
            </a:r>
            <a:r>
              <a:rPr sz="1900" i="1" spc="328" dirty="0">
                <a:solidFill>
                  <a:srgbClr val="3D7A7A"/>
                </a:solidFill>
                <a:latin typeface="Verdana" panose="020B0804030504040204"/>
                <a:cs typeface="Verdana" panose="020B0804030504040204"/>
              </a:rPr>
              <a:t>'</a:t>
            </a:r>
            <a:r>
              <a:rPr sz="1900" i="1" spc="328" dirty="0">
                <a:solidFill>
                  <a:srgbClr val="3D7A7A"/>
                </a:solidFill>
                <a:latin typeface="Calibri" panose="020F0502020204030204"/>
                <a:cs typeface="Calibri" panose="020F0502020204030204"/>
              </a:rPr>
              <a:t>b</a:t>
            </a:r>
            <a:r>
              <a:rPr sz="1900" i="1" spc="328" dirty="0">
                <a:solidFill>
                  <a:srgbClr val="3D7A7A"/>
                </a:solidFill>
                <a:latin typeface="Verdana" panose="020B0804030504040204"/>
                <a:cs typeface="Verdana" panose="020B0804030504040204"/>
              </a:rPr>
              <a:t>'</a:t>
            </a:r>
            <a:r>
              <a:rPr sz="1900" i="1" spc="285" dirty="0">
                <a:solidFill>
                  <a:srgbClr val="3D7A7A"/>
                </a:solidFill>
                <a:latin typeface="Verdana" panose="020B0804030504040204"/>
                <a:cs typeface="Verdana" panose="020B0804030504040204"/>
              </a:rPr>
              <a:t> </a:t>
            </a:r>
            <a:r>
              <a:rPr sz="1900" i="1" spc="402" dirty="0">
                <a:solidFill>
                  <a:srgbClr val="3D7A7A"/>
                </a:solidFill>
                <a:latin typeface="Calibri" panose="020F0502020204030204"/>
                <a:cs typeface="Calibri" panose="020F0502020204030204"/>
              </a:rPr>
              <a:t>is</a:t>
            </a:r>
            <a:r>
              <a:rPr sz="1900" i="1" spc="528" dirty="0">
                <a:solidFill>
                  <a:srgbClr val="3D7A7A"/>
                </a:solidFill>
                <a:latin typeface="Calibri" panose="020F0502020204030204"/>
                <a:cs typeface="Calibri" panose="020F0502020204030204"/>
              </a:rPr>
              <a:t> </a:t>
            </a:r>
            <a:r>
              <a:rPr sz="1900" i="1" spc="137" dirty="0">
                <a:solidFill>
                  <a:srgbClr val="3D7A7A"/>
                </a:solidFill>
                <a:latin typeface="Calibri" panose="020F0502020204030204"/>
                <a:cs typeface="Calibri" panose="020F0502020204030204"/>
              </a:rPr>
              <a:t>"double"</a:t>
            </a:r>
            <a:endParaRPr sz="1900" dirty="0">
              <a:latin typeface="Calibri" panose="020F0502020204030204"/>
              <a:cs typeface="Calibri" panose="020F0502020204030204"/>
            </a:endParaRPr>
          </a:p>
        </p:txBody>
      </p:sp>
      <p:sp>
        <p:nvSpPr>
          <p:cNvPr id="6" name="object 6"/>
          <p:cNvSpPr txBox="1"/>
          <p:nvPr/>
        </p:nvSpPr>
        <p:spPr>
          <a:xfrm>
            <a:off x="763833" y="3862009"/>
            <a:ext cx="775719" cy="309572"/>
          </a:xfrm>
          <a:prstGeom prst="rect">
            <a:avLst/>
          </a:prstGeom>
          <a:solidFill>
            <a:srgbClr val="EDEDED"/>
          </a:solidFill>
        </p:spPr>
        <p:txBody>
          <a:bodyPr vert="horz" wrap="square" lIns="0" tIns="0" rIns="0" bIns="0" rtlCol="0">
            <a:spAutoFit/>
          </a:bodyPr>
          <a:lstStyle/>
          <a:p>
            <a:pPr marL="79375">
              <a:lnSpc>
                <a:spcPts val="2400"/>
              </a:lnSpc>
            </a:pPr>
            <a:r>
              <a:rPr sz="2325" b="1" spc="95" dirty="0">
                <a:solidFill>
                  <a:srgbClr val="22373B"/>
                </a:solidFill>
                <a:latin typeface="Calibri" panose="020F0502020204030204"/>
                <a:cs typeface="Calibri" panose="020F0502020204030204"/>
              </a:rPr>
              <a:t>auto</a:t>
            </a:r>
            <a:endParaRPr sz="2325">
              <a:latin typeface="Calibri" panose="020F0502020204030204"/>
              <a:cs typeface="Calibri" panose="020F0502020204030204"/>
            </a:endParaRPr>
          </a:p>
        </p:txBody>
      </p:sp>
      <p:sp>
        <p:nvSpPr>
          <p:cNvPr id="7" name="object 7"/>
          <p:cNvSpPr txBox="1"/>
          <p:nvPr/>
        </p:nvSpPr>
        <p:spPr>
          <a:xfrm>
            <a:off x="1609959" y="3787598"/>
            <a:ext cx="9445519" cy="382183"/>
          </a:xfrm>
          <a:prstGeom prst="rect">
            <a:avLst/>
          </a:prstGeom>
        </p:spPr>
        <p:txBody>
          <a:bodyPr vert="horz" wrap="square" lIns="0" tIns="24157" rIns="0" bIns="0" rtlCol="0">
            <a:spAutoFit/>
          </a:bodyPr>
          <a:lstStyle/>
          <a:p>
            <a:pPr marL="26670">
              <a:spcBef>
                <a:spcPts val="190"/>
              </a:spcBef>
            </a:pPr>
            <a:r>
              <a:rPr sz="2325" spc="-95" dirty="0">
                <a:solidFill>
                  <a:srgbClr val="22373B"/>
                </a:solidFill>
                <a:latin typeface="Tahoma" panose="020B0604030504040204"/>
                <a:cs typeface="Tahoma" panose="020B0604030504040204"/>
              </a:rPr>
              <a:t>can</a:t>
            </a:r>
            <a:r>
              <a:rPr sz="2325" spc="42"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be</a:t>
            </a:r>
            <a:r>
              <a:rPr sz="2325" spc="53"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very</a:t>
            </a:r>
            <a:r>
              <a:rPr sz="2325" spc="63"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useful</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for</a:t>
            </a:r>
            <a:r>
              <a:rPr sz="2325" spc="53"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maintainability</a:t>
            </a:r>
            <a:r>
              <a:rPr sz="2325" spc="53"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and</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for</a:t>
            </a:r>
            <a:r>
              <a:rPr sz="2325" spc="53"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hiding</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complex</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type</a:t>
            </a:r>
            <a:r>
              <a:rPr sz="2325" spc="63"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definitions</a:t>
            </a:r>
            <a:endParaRPr sz="2325">
              <a:latin typeface="Tahoma" panose="020B0604030504040204"/>
              <a:cs typeface="Tahoma" panose="020B0604030504040204"/>
            </a:endParaRPr>
          </a:p>
        </p:txBody>
      </p:sp>
      <p:sp>
        <p:nvSpPr>
          <p:cNvPr id="8" name="object 8"/>
          <p:cNvSpPr txBox="1"/>
          <p:nvPr/>
        </p:nvSpPr>
        <p:spPr>
          <a:xfrm>
            <a:off x="763834" y="4258319"/>
            <a:ext cx="10652044" cy="642133"/>
          </a:xfrm>
          <a:prstGeom prst="rect">
            <a:avLst/>
          </a:prstGeom>
          <a:solidFill>
            <a:srgbClr val="EDEDED"/>
          </a:solidFill>
        </p:spPr>
        <p:txBody>
          <a:bodyPr vert="horz" wrap="square" lIns="0" tIns="5368" rIns="0" bIns="0" rtlCol="0">
            <a:spAutoFit/>
          </a:bodyPr>
          <a:lstStyle/>
          <a:p>
            <a:pPr marL="79375">
              <a:spcBef>
                <a:spcPts val="40"/>
              </a:spcBef>
            </a:pPr>
            <a:r>
              <a:rPr sz="1900" b="1" spc="222" dirty="0">
                <a:solidFill>
                  <a:srgbClr val="007F00"/>
                </a:solidFill>
                <a:latin typeface="Calibri" panose="020F0502020204030204"/>
                <a:cs typeface="Calibri" panose="020F0502020204030204"/>
              </a:rPr>
              <a:t>for</a:t>
            </a:r>
            <a:r>
              <a:rPr sz="1900" b="1" spc="537" dirty="0">
                <a:solidFill>
                  <a:srgbClr val="007F00"/>
                </a:solidFill>
                <a:latin typeface="Calibri" panose="020F0502020204030204"/>
                <a:cs typeface="Calibri" panose="020F0502020204030204"/>
              </a:rPr>
              <a:t> </a:t>
            </a:r>
            <a:r>
              <a:rPr sz="1900" spc="148" dirty="0">
                <a:solidFill>
                  <a:srgbClr val="22373B"/>
                </a:solidFill>
                <a:latin typeface="Calibri" panose="020F0502020204030204"/>
                <a:cs typeface="Calibri" panose="020F0502020204030204"/>
              </a:rPr>
              <a:t>(</a:t>
            </a:r>
            <a:r>
              <a:rPr sz="1900" b="1" spc="148" dirty="0">
                <a:solidFill>
                  <a:srgbClr val="007F00"/>
                </a:solidFill>
                <a:latin typeface="Calibri" panose="020F0502020204030204"/>
                <a:cs typeface="Calibri" panose="020F0502020204030204"/>
              </a:rPr>
              <a:t>auto</a:t>
            </a:r>
            <a:r>
              <a:rPr sz="1900" b="1" spc="537" dirty="0">
                <a:solidFill>
                  <a:srgbClr val="007F00"/>
                </a:solidFill>
                <a:latin typeface="Calibri" panose="020F0502020204030204"/>
                <a:cs typeface="Calibri" panose="020F0502020204030204"/>
              </a:rPr>
              <a:t> </a:t>
            </a:r>
            <a:r>
              <a:rPr sz="1900" spc="550" dirty="0">
                <a:solidFill>
                  <a:srgbClr val="22373B"/>
                </a:solidFill>
                <a:latin typeface="Calibri" panose="020F0502020204030204"/>
                <a:cs typeface="Calibri" panose="020F0502020204030204"/>
              </a:rPr>
              <a:t>i</a:t>
            </a:r>
            <a:r>
              <a:rPr sz="1900" spc="537"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74" dirty="0">
                <a:solidFill>
                  <a:srgbClr val="656565"/>
                </a:solidFill>
                <a:latin typeface="Calibri" panose="020F0502020204030204"/>
                <a:cs typeface="Calibri" panose="020F0502020204030204"/>
              </a:rPr>
              <a:t> </a:t>
            </a:r>
            <a:r>
              <a:rPr sz="1900" spc="306" dirty="0">
                <a:solidFill>
                  <a:srgbClr val="22373B"/>
                </a:solidFill>
                <a:latin typeface="Calibri" panose="020F0502020204030204"/>
                <a:cs typeface="Calibri" panose="020F0502020204030204"/>
              </a:rPr>
              <a:t>k;</a:t>
            </a:r>
            <a:r>
              <a:rPr sz="1900" spc="537" dirty="0">
                <a:solidFill>
                  <a:srgbClr val="22373B"/>
                </a:solidFill>
                <a:latin typeface="Calibri" panose="020F0502020204030204"/>
                <a:cs typeface="Calibri" panose="020F0502020204030204"/>
              </a:rPr>
              <a:t> </a:t>
            </a:r>
            <a:r>
              <a:rPr sz="1900" spc="550" dirty="0">
                <a:solidFill>
                  <a:srgbClr val="22373B"/>
                </a:solidFill>
                <a:latin typeface="Calibri" panose="020F0502020204030204"/>
                <a:cs typeface="Calibri" panose="020F0502020204030204"/>
              </a:rPr>
              <a:t>i </a:t>
            </a:r>
            <a:r>
              <a:rPr sz="1900" spc="42" dirty="0">
                <a:solidFill>
                  <a:srgbClr val="656565"/>
                </a:solidFill>
                <a:latin typeface="Calibri" panose="020F0502020204030204"/>
                <a:cs typeface="Calibri" panose="020F0502020204030204"/>
              </a:rPr>
              <a:t>&lt; </a:t>
            </a:r>
            <a:r>
              <a:rPr sz="1900" spc="63" dirty="0">
                <a:solidFill>
                  <a:srgbClr val="656565"/>
                </a:solidFill>
                <a:latin typeface="Calibri" panose="020F0502020204030204"/>
                <a:cs typeface="Calibri" panose="020F0502020204030204"/>
              </a:rPr>
              <a:t> </a:t>
            </a:r>
            <a:r>
              <a:rPr sz="1900" spc="317" dirty="0">
                <a:solidFill>
                  <a:srgbClr val="22373B"/>
                </a:solidFill>
                <a:latin typeface="Calibri" panose="020F0502020204030204"/>
                <a:cs typeface="Calibri" panose="020F0502020204030204"/>
              </a:rPr>
              <a:t>size;</a:t>
            </a:r>
            <a:r>
              <a:rPr sz="1900" spc="537" dirty="0">
                <a:solidFill>
                  <a:srgbClr val="22373B"/>
                </a:solidFill>
                <a:latin typeface="Calibri" panose="020F0502020204030204"/>
                <a:cs typeface="Calibri" panose="020F0502020204030204"/>
              </a:rPr>
              <a:t> </a:t>
            </a:r>
            <a:r>
              <a:rPr sz="1900" spc="264" dirty="0">
                <a:solidFill>
                  <a:srgbClr val="22373B"/>
                </a:solidFill>
                <a:latin typeface="Calibri" panose="020F0502020204030204"/>
                <a:cs typeface="Calibri" panose="020F0502020204030204"/>
              </a:rPr>
              <a:t>i</a:t>
            </a:r>
            <a:r>
              <a:rPr sz="1900" spc="264" dirty="0">
                <a:solidFill>
                  <a:srgbClr val="656565"/>
                </a:solidFill>
                <a:latin typeface="Calibri" panose="020F0502020204030204"/>
                <a:cs typeface="Calibri" panose="020F0502020204030204"/>
              </a:rPr>
              <a:t>++</a:t>
            </a:r>
            <a:r>
              <a:rPr sz="1900" spc="264"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a:p>
            <a:pPr marL="584835">
              <a:spcBef>
                <a:spcPts val="380"/>
              </a:spcBef>
            </a:pPr>
            <a:r>
              <a:rPr sz="1900" spc="507"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p:txBody>
      </p:sp>
      <p:sp>
        <p:nvSpPr>
          <p:cNvPr id="9" name="object 9"/>
          <p:cNvSpPr txBox="1"/>
          <p:nvPr/>
        </p:nvSpPr>
        <p:spPr>
          <a:xfrm>
            <a:off x="736995" y="4971699"/>
            <a:ext cx="10472206" cy="827130"/>
          </a:xfrm>
          <a:prstGeom prst="rect">
            <a:avLst/>
          </a:prstGeom>
        </p:spPr>
        <p:txBody>
          <a:bodyPr vert="horz" wrap="square" lIns="0" tIns="26841" rIns="0" bIns="0" rtlCol="0">
            <a:spAutoFit/>
          </a:bodyPr>
          <a:lstStyle/>
          <a:p>
            <a:pPr marL="26670" marR="10795">
              <a:lnSpc>
                <a:spcPct val="118000"/>
              </a:lnSpc>
              <a:spcBef>
                <a:spcPts val="210"/>
              </a:spcBef>
            </a:pPr>
            <a:r>
              <a:rPr sz="2325" spc="-32" dirty="0">
                <a:solidFill>
                  <a:srgbClr val="22373B"/>
                </a:solidFill>
                <a:latin typeface="Tahoma" panose="020B0604030504040204"/>
                <a:cs typeface="Tahoma" panose="020B0604030504040204"/>
              </a:rPr>
              <a:t>On</a:t>
            </a:r>
            <a:r>
              <a:rPr sz="2325" spc="3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5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other</a:t>
            </a:r>
            <a:r>
              <a:rPr sz="2325" spc="3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hand,</a:t>
            </a:r>
            <a:r>
              <a:rPr sz="2325" spc="42"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it</a:t>
            </a:r>
            <a:r>
              <a:rPr sz="2325" spc="42"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may</a:t>
            </a:r>
            <a:r>
              <a:rPr sz="2325" spc="32"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make</a:t>
            </a:r>
            <a:r>
              <a:rPr sz="2325" spc="5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32"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code</a:t>
            </a:r>
            <a:r>
              <a:rPr sz="2325" spc="42"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less</a:t>
            </a:r>
            <a:r>
              <a:rPr sz="2325" spc="32"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readable</a:t>
            </a:r>
            <a:r>
              <a:rPr sz="2325" spc="42" dirty="0">
                <a:solidFill>
                  <a:srgbClr val="22373B"/>
                </a:solidFill>
                <a:latin typeface="Tahoma" panose="020B0604030504040204"/>
                <a:cs typeface="Tahoma" panose="020B0604030504040204"/>
              </a:rPr>
              <a:t> </a:t>
            </a:r>
            <a:r>
              <a:rPr sz="2325" spc="-11" dirty="0">
                <a:solidFill>
                  <a:srgbClr val="22373B"/>
                </a:solidFill>
                <a:latin typeface="Tahoma" panose="020B0604030504040204"/>
                <a:cs typeface="Tahoma" panose="020B0604030504040204"/>
              </a:rPr>
              <a:t>if</a:t>
            </a:r>
            <a:r>
              <a:rPr sz="2325" spc="53"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excessively</a:t>
            </a:r>
            <a:r>
              <a:rPr sz="2325" spc="32" dirty="0">
                <a:solidFill>
                  <a:srgbClr val="22373B"/>
                </a:solidFill>
                <a:latin typeface="Tahoma" panose="020B0604030504040204"/>
                <a:cs typeface="Tahoma" panose="020B0604030504040204"/>
              </a:rPr>
              <a:t> </a:t>
            </a:r>
            <a:r>
              <a:rPr sz="2325" spc="-148" dirty="0">
                <a:solidFill>
                  <a:srgbClr val="22373B"/>
                </a:solidFill>
                <a:latin typeface="Tahoma" panose="020B0604030504040204"/>
                <a:cs typeface="Tahoma" panose="020B0604030504040204"/>
              </a:rPr>
              <a:t>used</a:t>
            </a:r>
            <a:r>
              <a:rPr sz="2325" spc="42"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because</a:t>
            </a:r>
            <a:r>
              <a:rPr sz="2325" spc="3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of </a:t>
            </a:r>
            <a:r>
              <a:rPr sz="2325" spc="-687"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type</a:t>
            </a:r>
            <a:r>
              <a:rPr sz="2325" spc="21"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hiding</a:t>
            </a:r>
            <a:endParaRPr sz="2325">
              <a:latin typeface="Tahoma" panose="020B0604030504040204"/>
              <a:cs typeface="Tahoma" panose="020B0604030504040204"/>
            </a:endParaRPr>
          </a:p>
        </p:txBody>
      </p:sp>
      <p:sp>
        <p:nvSpPr>
          <p:cNvPr id="10" name="object 10"/>
          <p:cNvSpPr txBox="1"/>
          <p:nvPr/>
        </p:nvSpPr>
        <p:spPr>
          <a:xfrm>
            <a:off x="1817141" y="6036466"/>
            <a:ext cx="1551438" cy="269304"/>
          </a:xfrm>
          <a:prstGeom prst="rect">
            <a:avLst/>
          </a:prstGeom>
          <a:solidFill>
            <a:srgbClr val="EDEDED"/>
          </a:solidFill>
        </p:spPr>
        <p:txBody>
          <a:bodyPr vert="horz" wrap="square" lIns="0" tIns="0" rIns="0" bIns="0" rtlCol="0">
            <a:spAutoFit/>
          </a:bodyPr>
          <a:lstStyle/>
          <a:p>
            <a:pPr marL="79375">
              <a:lnSpc>
                <a:spcPts val="2145"/>
              </a:lnSpc>
            </a:pPr>
            <a:r>
              <a:rPr sz="1900" spc="106" dirty="0">
                <a:solidFill>
                  <a:srgbClr val="22373B"/>
                </a:solidFill>
                <a:latin typeface="Calibri" panose="020F0502020204030204"/>
                <a:cs typeface="Calibri" panose="020F0502020204030204"/>
              </a:rPr>
              <a:t>auto</a:t>
            </a:r>
            <a:r>
              <a:rPr sz="1900" spc="497" dirty="0">
                <a:solidFill>
                  <a:srgbClr val="22373B"/>
                </a:solidFill>
                <a:latin typeface="Calibri" panose="020F0502020204030204"/>
                <a:cs typeface="Calibri" panose="020F0502020204030204"/>
              </a:rPr>
              <a:t> </a:t>
            </a:r>
            <a:r>
              <a:rPr sz="1900" spc="169" dirty="0">
                <a:solidFill>
                  <a:srgbClr val="22373B"/>
                </a:solidFill>
                <a:latin typeface="Calibri" panose="020F0502020204030204"/>
                <a:cs typeface="Calibri" panose="020F0502020204030204"/>
              </a:rPr>
              <a:t>x</a:t>
            </a:r>
            <a:r>
              <a:rPr sz="1900" spc="507" dirty="0">
                <a:solidFill>
                  <a:srgbClr val="22373B"/>
                </a:solidFill>
                <a:latin typeface="Calibri" panose="020F0502020204030204"/>
                <a:cs typeface="Calibri" panose="020F0502020204030204"/>
              </a:rPr>
              <a:t> </a:t>
            </a:r>
            <a:r>
              <a:rPr sz="1900" spc="42" dirty="0">
                <a:solidFill>
                  <a:srgbClr val="22373B"/>
                </a:solidFill>
                <a:latin typeface="Calibri" panose="020F0502020204030204"/>
                <a:cs typeface="Calibri" panose="020F0502020204030204"/>
              </a:rPr>
              <a:t>=</a:t>
            </a:r>
            <a:r>
              <a:rPr sz="1900" spc="507" dirty="0">
                <a:solidFill>
                  <a:srgbClr val="22373B"/>
                </a:solidFill>
                <a:latin typeface="Calibri" panose="020F0502020204030204"/>
                <a:cs typeface="Calibri" panose="020F0502020204030204"/>
              </a:rPr>
              <a:t> </a:t>
            </a:r>
            <a:r>
              <a:rPr sz="1900" spc="254" dirty="0">
                <a:solidFill>
                  <a:srgbClr val="22373B"/>
                </a:solidFill>
                <a:latin typeface="Calibri" panose="020F0502020204030204"/>
                <a:cs typeface="Calibri" panose="020F0502020204030204"/>
              </a:rPr>
              <a:t>0;</a:t>
            </a:r>
            <a:endParaRPr sz="1900">
              <a:latin typeface="Calibri" panose="020F0502020204030204"/>
              <a:cs typeface="Calibri" panose="020F0502020204030204"/>
            </a:endParaRPr>
          </a:p>
        </p:txBody>
      </p:sp>
      <p:sp>
        <p:nvSpPr>
          <p:cNvPr id="11" name="object 11"/>
          <p:cNvSpPr/>
          <p:nvPr/>
        </p:nvSpPr>
        <p:spPr>
          <a:xfrm>
            <a:off x="6301686" y="6077262"/>
            <a:ext cx="287204" cy="264389"/>
          </a:xfrm>
          <a:custGeom>
            <a:avLst/>
            <a:gdLst/>
            <a:ahLst/>
            <a:cxnLst/>
            <a:rect l="l" t="t" r="r" b="b"/>
            <a:pathLst>
              <a:path w="135889" h="125094">
                <a:moveTo>
                  <a:pt x="135702" y="0"/>
                </a:moveTo>
                <a:lnTo>
                  <a:pt x="0" y="0"/>
                </a:lnTo>
                <a:lnTo>
                  <a:pt x="0" y="124941"/>
                </a:lnTo>
                <a:lnTo>
                  <a:pt x="135702" y="124941"/>
                </a:lnTo>
                <a:lnTo>
                  <a:pt x="135702" y="0"/>
                </a:lnTo>
                <a:close/>
              </a:path>
            </a:pathLst>
          </a:custGeom>
          <a:solidFill>
            <a:srgbClr val="EDEDED"/>
          </a:solidFill>
        </p:spPr>
        <p:txBody>
          <a:bodyPr wrap="square" lIns="0" tIns="0" rIns="0" bIns="0" rtlCol="0"/>
          <a:lstStyle/>
          <a:p>
            <a:endParaRPr sz="3805"/>
          </a:p>
        </p:txBody>
      </p:sp>
      <p:sp>
        <p:nvSpPr>
          <p:cNvPr id="12" name="object 12"/>
          <p:cNvSpPr/>
          <p:nvPr/>
        </p:nvSpPr>
        <p:spPr>
          <a:xfrm>
            <a:off x="6907255" y="6036464"/>
            <a:ext cx="539514" cy="305993"/>
          </a:xfrm>
          <a:custGeom>
            <a:avLst/>
            <a:gdLst/>
            <a:ahLst/>
            <a:cxnLst/>
            <a:rect l="l" t="t" r="r" b="b"/>
            <a:pathLst>
              <a:path w="255270" h="144780">
                <a:moveTo>
                  <a:pt x="255270" y="0"/>
                </a:moveTo>
                <a:lnTo>
                  <a:pt x="0" y="0"/>
                </a:lnTo>
                <a:lnTo>
                  <a:pt x="0" y="144244"/>
                </a:lnTo>
                <a:lnTo>
                  <a:pt x="255270" y="144244"/>
                </a:lnTo>
                <a:lnTo>
                  <a:pt x="255270" y="0"/>
                </a:lnTo>
                <a:close/>
              </a:path>
            </a:pathLst>
          </a:custGeom>
          <a:solidFill>
            <a:srgbClr val="EDEDED"/>
          </a:solidFill>
        </p:spPr>
        <p:txBody>
          <a:bodyPr wrap="square" lIns="0" tIns="0" rIns="0" bIns="0" rtlCol="0"/>
          <a:lstStyle/>
          <a:p>
            <a:endParaRPr sz="3805"/>
          </a:p>
        </p:txBody>
      </p:sp>
      <p:sp>
        <p:nvSpPr>
          <p:cNvPr id="13" name="object 13"/>
          <p:cNvSpPr txBox="1"/>
          <p:nvPr/>
        </p:nvSpPr>
        <p:spPr>
          <a:xfrm>
            <a:off x="736993" y="5993590"/>
            <a:ext cx="6833843" cy="318457"/>
          </a:xfrm>
          <a:prstGeom prst="rect">
            <a:avLst/>
          </a:prstGeom>
        </p:spPr>
        <p:txBody>
          <a:bodyPr vert="horz" wrap="square" lIns="0" tIns="25499" rIns="0" bIns="0" rtlCol="0">
            <a:spAutoFit/>
          </a:bodyPr>
          <a:lstStyle/>
          <a:p>
            <a:pPr marL="26670">
              <a:spcBef>
                <a:spcPts val="200"/>
              </a:spcBef>
              <a:tabLst>
                <a:tab pos="2712085" algn="l"/>
              </a:tabLst>
            </a:pPr>
            <a:r>
              <a:rPr sz="1900" spc="-74" dirty="0">
                <a:solidFill>
                  <a:srgbClr val="22373B"/>
                </a:solidFill>
                <a:latin typeface="Microsoft Sans Serif" panose="020B0604020202020204"/>
                <a:cs typeface="Microsoft Sans Serif" panose="020B0604020202020204"/>
              </a:rPr>
              <a:t>Example:	</a:t>
            </a:r>
            <a:r>
              <a:rPr sz="1900" spc="-11" dirty="0">
                <a:solidFill>
                  <a:srgbClr val="22373B"/>
                </a:solidFill>
                <a:latin typeface="Microsoft Sans Serif" panose="020B0604020202020204"/>
                <a:cs typeface="Microsoft Sans Serif" panose="020B0604020202020204"/>
              </a:rPr>
              <a:t>in</a:t>
            </a:r>
            <a:r>
              <a:rPr sz="1900" spc="116" dirty="0">
                <a:solidFill>
                  <a:srgbClr val="22373B"/>
                </a:solidFill>
                <a:latin typeface="Microsoft Sans Serif" panose="020B0604020202020204"/>
                <a:cs typeface="Microsoft Sans Serif" panose="020B0604020202020204"/>
              </a:rPr>
              <a:t> </a:t>
            </a:r>
            <a:r>
              <a:rPr sz="1900" spc="-85" dirty="0">
                <a:solidFill>
                  <a:srgbClr val="22373B"/>
                </a:solidFill>
                <a:latin typeface="Microsoft Sans Serif" panose="020B0604020202020204"/>
                <a:cs typeface="Microsoft Sans Serif" panose="020B0604020202020204"/>
              </a:rPr>
              <a:t>general</a:t>
            </a:r>
            <a:r>
              <a:rPr sz="1900" spc="127" dirty="0">
                <a:solidFill>
                  <a:srgbClr val="22373B"/>
                </a:solidFill>
                <a:latin typeface="Microsoft Sans Serif" panose="020B0604020202020204"/>
                <a:cs typeface="Microsoft Sans Serif" panose="020B0604020202020204"/>
              </a:rPr>
              <a:t> </a:t>
            </a:r>
            <a:r>
              <a:rPr sz="1900" spc="-127" dirty="0">
                <a:solidFill>
                  <a:srgbClr val="22373B"/>
                </a:solidFill>
                <a:latin typeface="Microsoft Sans Serif" panose="020B0604020202020204"/>
                <a:cs typeface="Microsoft Sans Serif" panose="020B0604020202020204"/>
              </a:rPr>
              <a:t>makes</a:t>
            </a:r>
            <a:r>
              <a:rPr sz="1900" spc="127" dirty="0">
                <a:solidFill>
                  <a:srgbClr val="22373B"/>
                </a:solidFill>
                <a:latin typeface="Microsoft Sans Serif" panose="020B0604020202020204"/>
                <a:cs typeface="Microsoft Sans Serif" panose="020B0604020202020204"/>
              </a:rPr>
              <a:t> </a:t>
            </a:r>
            <a:r>
              <a:rPr sz="1900" spc="-74" dirty="0">
                <a:solidFill>
                  <a:srgbClr val="22373B"/>
                </a:solidFill>
                <a:latin typeface="Microsoft Sans Serif" panose="020B0604020202020204"/>
                <a:cs typeface="Microsoft Sans Serif" panose="020B0604020202020204"/>
              </a:rPr>
              <a:t>no</a:t>
            </a:r>
            <a:r>
              <a:rPr sz="1900" spc="127" dirty="0">
                <a:solidFill>
                  <a:srgbClr val="22373B"/>
                </a:solidFill>
                <a:latin typeface="Microsoft Sans Serif" panose="020B0604020202020204"/>
                <a:cs typeface="Microsoft Sans Serif" panose="020B0604020202020204"/>
              </a:rPr>
              <a:t> </a:t>
            </a:r>
            <a:r>
              <a:rPr sz="1900" spc="-169" dirty="0">
                <a:solidFill>
                  <a:srgbClr val="22373B"/>
                </a:solidFill>
                <a:latin typeface="Microsoft Sans Serif" panose="020B0604020202020204"/>
                <a:cs typeface="Microsoft Sans Serif" panose="020B0604020202020204"/>
              </a:rPr>
              <a:t>sense</a:t>
            </a:r>
            <a:r>
              <a:rPr sz="1900" spc="127" dirty="0">
                <a:solidFill>
                  <a:srgbClr val="22373B"/>
                </a:solidFill>
                <a:latin typeface="Microsoft Sans Serif" panose="020B0604020202020204"/>
                <a:cs typeface="Microsoft Sans Serif" panose="020B0604020202020204"/>
              </a:rPr>
              <a:t> </a:t>
            </a:r>
            <a:r>
              <a:rPr sz="1900" spc="116" dirty="0">
                <a:solidFill>
                  <a:srgbClr val="22373B"/>
                </a:solidFill>
                <a:latin typeface="Microsoft Sans Serif" panose="020B0604020202020204"/>
                <a:cs typeface="Microsoft Sans Serif" panose="020B0604020202020204"/>
              </a:rPr>
              <a:t>(</a:t>
            </a:r>
            <a:r>
              <a:rPr sz="1900" spc="106" dirty="0">
                <a:solidFill>
                  <a:srgbClr val="22373B"/>
                </a:solidFill>
                <a:latin typeface="Microsoft Sans Serif" panose="020B0604020202020204"/>
                <a:cs typeface="Microsoft Sans Serif" panose="020B0604020202020204"/>
              </a:rPr>
              <a:t> </a:t>
            </a:r>
            <a:r>
              <a:rPr sz="1900" spc="169" dirty="0">
                <a:solidFill>
                  <a:srgbClr val="22373B"/>
                </a:solidFill>
                <a:latin typeface="Calibri" panose="020F0502020204030204"/>
                <a:cs typeface="Calibri" panose="020F0502020204030204"/>
              </a:rPr>
              <a:t>x </a:t>
            </a:r>
            <a:r>
              <a:rPr sz="1900" spc="222" dirty="0">
                <a:solidFill>
                  <a:srgbClr val="22373B"/>
                </a:solidFill>
                <a:latin typeface="Calibri" panose="020F0502020204030204"/>
                <a:cs typeface="Calibri" panose="020F0502020204030204"/>
              </a:rPr>
              <a:t> </a:t>
            </a:r>
            <a:r>
              <a:rPr sz="1900" spc="-95" dirty="0">
                <a:solidFill>
                  <a:srgbClr val="22373B"/>
                </a:solidFill>
                <a:latin typeface="Microsoft Sans Serif" panose="020B0604020202020204"/>
                <a:cs typeface="Microsoft Sans Serif" panose="020B0604020202020204"/>
              </a:rPr>
              <a:t>is</a:t>
            </a:r>
            <a:r>
              <a:rPr sz="1900" spc="750" dirty="0">
                <a:solidFill>
                  <a:srgbClr val="22373B"/>
                </a:solidFill>
                <a:latin typeface="Microsoft Sans Serif" panose="020B0604020202020204"/>
                <a:cs typeface="Microsoft Sans Serif" panose="020B0604020202020204"/>
              </a:rPr>
              <a:t> </a:t>
            </a:r>
            <a:r>
              <a:rPr sz="1900" spc="296" dirty="0">
                <a:solidFill>
                  <a:srgbClr val="22373B"/>
                </a:solidFill>
                <a:latin typeface="Calibri" panose="020F0502020204030204"/>
                <a:cs typeface="Calibri" panose="020F0502020204030204"/>
              </a:rPr>
              <a:t>int</a:t>
            </a:r>
            <a:r>
              <a:rPr sz="1900" spc="190" dirty="0">
                <a:solidFill>
                  <a:srgbClr val="22373B"/>
                </a:solidFill>
                <a:latin typeface="Calibri" panose="020F0502020204030204"/>
                <a:cs typeface="Calibri" panose="020F0502020204030204"/>
              </a:rPr>
              <a:t> </a:t>
            </a:r>
            <a:r>
              <a:rPr sz="1900" spc="116" dirty="0">
                <a:solidFill>
                  <a:srgbClr val="22373B"/>
                </a:solidFill>
                <a:latin typeface="Microsoft Sans Serif" panose="020B0604020202020204"/>
                <a:cs typeface="Microsoft Sans Serif" panose="020B0604020202020204"/>
              </a:rPr>
              <a:t>)</a:t>
            </a:r>
            <a:endParaRPr sz="1900">
              <a:latin typeface="Microsoft Sans Serif" panose="020B0604020202020204"/>
              <a:cs typeface="Microsoft Sans Serif" panose="020B0604020202020204"/>
            </a:endParaRPr>
          </a:p>
        </p:txBody>
      </p:sp>
      <p:sp>
        <p:nvSpPr>
          <p:cNvPr id="19" name="灯片编号占位符 4"/>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781" y="172910"/>
            <a:ext cx="4297322" cy="415983"/>
          </a:xfrm>
          <a:prstGeom prst="rect">
            <a:avLst/>
          </a:prstGeom>
        </p:spPr>
        <p:txBody>
          <a:bodyPr vert="horz" wrap="square" lIns="0" tIns="25499" rIns="0" bIns="0" rtlCol="0" anchor="ctr" anchorCtr="0">
            <a:spAutoFit/>
          </a:bodyPr>
          <a:lstStyle/>
          <a:p>
            <a:pPr marL="80645">
              <a:spcBef>
                <a:spcPts val="200"/>
              </a:spcBef>
            </a:pPr>
            <a:r>
              <a:rPr sz="2535" spc="106" dirty="0">
                <a:solidFill>
                  <a:srgbClr val="FAFAFA"/>
                </a:solidFill>
                <a:latin typeface="Calibri" panose="020F0502020204030204"/>
                <a:cs typeface="Calibri" panose="020F0502020204030204"/>
              </a:rPr>
              <a:t>auto</a:t>
            </a:r>
            <a:r>
              <a:rPr sz="2535" spc="317" dirty="0">
                <a:solidFill>
                  <a:srgbClr val="FAFAFA"/>
                </a:solidFill>
                <a:latin typeface="Calibri" panose="020F0502020204030204"/>
                <a:cs typeface="Calibri" panose="020F0502020204030204"/>
              </a:rPr>
              <a:t> </a:t>
            </a:r>
            <a:r>
              <a:rPr sz="2535" spc="-190" dirty="0">
                <a:solidFill>
                  <a:srgbClr val="FAFAFA"/>
                </a:solidFill>
              </a:rPr>
              <a:t>Keyword</a:t>
            </a:r>
            <a:r>
              <a:rPr sz="2535" spc="148" dirty="0">
                <a:solidFill>
                  <a:srgbClr val="FAFAFA"/>
                </a:solidFill>
              </a:rPr>
              <a:t> </a:t>
            </a:r>
            <a:r>
              <a:rPr sz="2535" spc="-169" dirty="0">
                <a:solidFill>
                  <a:srgbClr val="FAFAFA"/>
                </a:solidFill>
              </a:rPr>
              <a:t>-</a:t>
            </a:r>
            <a:r>
              <a:rPr sz="2535" spc="159" dirty="0">
                <a:solidFill>
                  <a:srgbClr val="FAFAFA"/>
                </a:solidFill>
              </a:rPr>
              <a:t> </a:t>
            </a:r>
            <a:r>
              <a:rPr sz="2535" spc="-148" dirty="0">
                <a:solidFill>
                  <a:srgbClr val="FAFAFA"/>
                </a:solidFill>
              </a:rPr>
              <a:t>Functions</a:t>
            </a:r>
            <a:r>
              <a:rPr sz="2535" spc="148" dirty="0">
                <a:solidFill>
                  <a:srgbClr val="FAFAFA"/>
                </a:solidFill>
              </a:rPr>
              <a:t> </a:t>
            </a:r>
            <a:r>
              <a:rPr sz="2535" b="0" spc="364" baseline="31000" dirty="0">
                <a:solidFill>
                  <a:srgbClr val="FAFAFA"/>
                </a:solidFill>
                <a:latin typeface="Lucida Sans Unicode" panose="020B0602030504020204"/>
                <a:cs typeface="Lucida Sans Unicode" panose="020B0602030504020204"/>
              </a:rPr>
              <a:t>⋆</a:t>
            </a:r>
            <a:endParaRPr sz="2535" baseline="31000">
              <a:latin typeface="Lucida Sans Unicode" panose="020B0602030504020204"/>
              <a:cs typeface="Lucida Sans Unicode" panose="020B0602030504020204"/>
            </a:endParaRPr>
          </a:p>
        </p:txBody>
      </p:sp>
      <p:sp>
        <p:nvSpPr>
          <p:cNvPr id="4" name="object 4"/>
          <p:cNvSpPr txBox="1"/>
          <p:nvPr/>
        </p:nvSpPr>
        <p:spPr>
          <a:xfrm>
            <a:off x="3290232" y="1041717"/>
            <a:ext cx="775719" cy="309572"/>
          </a:xfrm>
          <a:prstGeom prst="rect">
            <a:avLst/>
          </a:prstGeom>
          <a:solidFill>
            <a:srgbClr val="EDEDED"/>
          </a:solidFill>
        </p:spPr>
        <p:txBody>
          <a:bodyPr vert="horz" wrap="square" lIns="0" tIns="0" rIns="0" bIns="0" rtlCol="0">
            <a:spAutoFit/>
          </a:bodyPr>
          <a:lstStyle/>
          <a:p>
            <a:pPr marL="79375">
              <a:lnSpc>
                <a:spcPts val="2400"/>
              </a:lnSpc>
            </a:pPr>
            <a:r>
              <a:rPr sz="2325" b="1" spc="95" dirty="0">
                <a:solidFill>
                  <a:srgbClr val="22373B"/>
                </a:solidFill>
                <a:latin typeface="Calibri" panose="020F0502020204030204"/>
                <a:cs typeface="Calibri" panose="020F0502020204030204"/>
              </a:rPr>
              <a:t>auto</a:t>
            </a:r>
            <a:endParaRPr sz="2325">
              <a:latin typeface="Calibri" panose="020F0502020204030204"/>
              <a:cs typeface="Calibri" panose="020F0502020204030204"/>
            </a:endParaRPr>
          </a:p>
        </p:txBody>
      </p:sp>
      <p:sp>
        <p:nvSpPr>
          <p:cNvPr id="5" name="object 5"/>
          <p:cNvSpPr/>
          <p:nvPr/>
        </p:nvSpPr>
        <p:spPr>
          <a:xfrm>
            <a:off x="5537803" y="1031302"/>
            <a:ext cx="1390389" cy="401280"/>
          </a:xfrm>
          <a:custGeom>
            <a:avLst/>
            <a:gdLst/>
            <a:ahLst/>
            <a:cxnLst/>
            <a:rect l="l" t="t" r="r" b="b"/>
            <a:pathLst>
              <a:path w="657860" h="189865">
                <a:moveTo>
                  <a:pt x="657810" y="0"/>
                </a:moveTo>
                <a:lnTo>
                  <a:pt x="0" y="0"/>
                </a:lnTo>
                <a:lnTo>
                  <a:pt x="0" y="189701"/>
                </a:lnTo>
                <a:lnTo>
                  <a:pt x="657810" y="189701"/>
                </a:lnTo>
                <a:lnTo>
                  <a:pt x="657810" y="0"/>
                </a:lnTo>
                <a:close/>
              </a:path>
            </a:pathLst>
          </a:custGeom>
          <a:solidFill>
            <a:srgbClr val="EDEDED"/>
          </a:solidFill>
        </p:spPr>
        <p:txBody>
          <a:bodyPr wrap="square" lIns="0" tIns="0" rIns="0" bIns="0" rtlCol="0"/>
          <a:lstStyle/>
          <a:p>
            <a:endParaRPr sz="3805"/>
          </a:p>
        </p:txBody>
      </p:sp>
      <p:sp>
        <p:nvSpPr>
          <p:cNvPr id="6" name="object 6"/>
          <p:cNvSpPr txBox="1"/>
          <p:nvPr/>
        </p:nvSpPr>
        <p:spPr>
          <a:xfrm>
            <a:off x="736980" y="900431"/>
            <a:ext cx="10142056" cy="827130"/>
          </a:xfrm>
          <a:prstGeom prst="rect">
            <a:avLst/>
          </a:prstGeom>
        </p:spPr>
        <p:txBody>
          <a:bodyPr vert="horz" wrap="square" lIns="0" tIns="26841" rIns="0" bIns="0" rtlCol="0">
            <a:spAutoFit/>
          </a:bodyPr>
          <a:lstStyle/>
          <a:p>
            <a:pPr marL="26670" marR="10795">
              <a:lnSpc>
                <a:spcPct val="118000"/>
              </a:lnSpc>
              <a:spcBef>
                <a:spcPts val="210"/>
              </a:spcBef>
              <a:tabLst>
                <a:tab pos="3424555" algn="l"/>
              </a:tabLst>
            </a:pPr>
            <a:r>
              <a:rPr sz="2325" spc="-169" dirty="0">
                <a:solidFill>
                  <a:srgbClr val="22373B"/>
                </a:solidFill>
                <a:latin typeface="Tahoma" panose="020B0604030504040204"/>
                <a:cs typeface="Tahoma" panose="020B0604030504040204"/>
              </a:rPr>
              <a:t>In</a:t>
            </a:r>
            <a:r>
              <a:rPr sz="2325" spc="32" dirty="0">
                <a:solidFill>
                  <a:srgbClr val="22373B"/>
                </a:solidFill>
                <a:latin typeface="Tahoma" panose="020B0604030504040204"/>
                <a:cs typeface="Tahoma" panose="020B0604030504040204"/>
              </a:rPr>
              <a:t> </a:t>
            </a:r>
            <a:r>
              <a:rPr sz="2325" spc="21" dirty="0">
                <a:solidFill>
                  <a:srgbClr val="008B73"/>
                </a:solidFill>
                <a:latin typeface="Tahoma" panose="020B0604030504040204"/>
                <a:cs typeface="Tahoma" panose="020B0604030504040204"/>
              </a:rPr>
              <a:t>C++11</a:t>
            </a:r>
            <a:r>
              <a:rPr sz="2325" spc="21" dirty="0">
                <a:solidFill>
                  <a:srgbClr val="22373B"/>
                </a:solidFill>
                <a:latin typeface="Tahoma" panose="020B0604030504040204"/>
                <a:cs typeface="Tahoma" panose="020B0604030504040204"/>
              </a:rPr>
              <a:t>/</a:t>
            </a:r>
            <a:r>
              <a:rPr sz="2325" spc="21" dirty="0">
                <a:solidFill>
                  <a:srgbClr val="008B73"/>
                </a:solidFill>
                <a:latin typeface="Tahoma" panose="020B0604030504040204"/>
                <a:cs typeface="Tahoma" panose="020B0604030504040204"/>
              </a:rPr>
              <a:t>C++14</a:t>
            </a:r>
            <a:r>
              <a:rPr sz="2325" spc="21"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(as</a:t>
            </a:r>
            <a:r>
              <a:rPr sz="2325" spc="4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well</a:t>
            </a:r>
            <a:r>
              <a:rPr sz="2325" spc="32"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as</a:t>
            </a:r>
            <a:r>
              <a:rPr sz="2325" spc="85" dirty="0">
                <a:solidFill>
                  <a:srgbClr val="22373B"/>
                </a:solidFill>
                <a:latin typeface="Tahoma" panose="020B0604030504040204"/>
                <a:cs typeface="Tahoma" panose="020B0604030504040204"/>
              </a:rPr>
              <a:t> </a:t>
            </a:r>
            <a:r>
              <a:rPr sz="2325" spc="148" dirty="0">
                <a:solidFill>
                  <a:srgbClr val="22373B"/>
                </a:solidFill>
                <a:latin typeface="Cambria" panose="02040503050406030204"/>
                <a:cs typeface="Cambria" panose="02040503050406030204"/>
              </a:rPr>
              <a:t>decltype</a:t>
            </a:r>
            <a:r>
              <a:rPr sz="2325" spc="116" dirty="0">
                <a:solidFill>
                  <a:srgbClr val="22373B"/>
                </a:solidFill>
                <a:latin typeface="Cambria" panose="02040503050406030204"/>
                <a:cs typeface="Cambria" panose="02040503050406030204"/>
              </a:rPr>
              <a:t> </a:t>
            </a:r>
            <a:r>
              <a:rPr sz="2325" dirty="0">
                <a:solidFill>
                  <a:srgbClr val="22373B"/>
                </a:solidFill>
                <a:latin typeface="Tahoma" panose="020B0604030504040204"/>
                <a:cs typeface="Tahoma" panose="020B0604030504040204"/>
              </a:rPr>
              <a:t>)</a:t>
            </a:r>
            <a:r>
              <a:rPr sz="2325" spc="4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can</a:t>
            </a:r>
            <a:r>
              <a:rPr sz="2325" spc="42"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be</a:t>
            </a:r>
            <a:r>
              <a:rPr sz="2325" spc="42" dirty="0">
                <a:solidFill>
                  <a:srgbClr val="22373B"/>
                </a:solidFill>
                <a:latin typeface="Tahoma" panose="020B0604030504040204"/>
                <a:cs typeface="Tahoma" panose="020B0604030504040204"/>
              </a:rPr>
              <a:t> </a:t>
            </a:r>
            <a:r>
              <a:rPr sz="2325" spc="-148" dirty="0">
                <a:solidFill>
                  <a:srgbClr val="22373B"/>
                </a:solidFill>
                <a:latin typeface="Tahoma" panose="020B0604030504040204"/>
                <a:cs typeface="Tahoma" panose="020B0604030504040204"/>
              </a:rPr>
              <a:t>used</a:t>
            </a:r>
            <a:r>
              <a:rPr sz="2325" spc="32"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to</a:t>
            </a:r>
            <a:r>
              <a:rPr sz="2325" spc="42"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define</a:t>
            </a:r>
            <a:r>
              <a:rPr sz="2325" spc="32"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function </a:t>
            </a:r>
            <a:r>
              <a:rPr sz="2325" spc="-697"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output</a:t>
            </a:r>
            <a:r>
              <a:rPr sz="2325" spc="21"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types</a:t>
            </a:r>
            <a:endParaRPr sz="2325">
              <a:latin typeface="Tahoma" panose="020B0604030504040204"/>
              <a:cs typeface="Tahoma" panose="020B0604030504040204"/>
            </a:endParaRPr>
          </a:p>
        </p:txBody>
      </p:sp>
      <p:sp>
        <p:nvSpPr>
          <p:cNvPr id="7" name="object 7"/>
          <p:cNvSpPr/>
          <p:nvPr/>
        </p:nvSpPr>
        <p:spPr>
          <a:xfrm>
            <a:off x="763834" y="1994917"/>
            <a:ext cx="10652044" cy="3764519"/>
          </a:xfrm>
          <a:custGeom>
            <a:avLst/>
            <a:gdLst/>
            <a:ahLst/>
            <a:cxnLst/>
            <a:rect l="l" t="t" r="r" b="b"/>
            <a:pathLst>
              <a:path w="5039995" h="1781175">
                <a:moveTo>
                  <a:pt x="5039995" y="0"/>
                </a:moveTo>
                <a:lnTo>
                  <a:pt x="0" y="0"/>
                </a:lnTo>
                <a:lnTo>
                  <a:pt x="0" y="1780844"/>
                </a:lnTo>
                <a:lnTo>
                  <a:pt x="5039995" y="1780844"/>
                </a:lnTo>
                <a:lnTo>
                  <a:pt x="5039995" y="0"/>
                </a:lnTo>
                <a:close/>
              </a:path>
            </a:pathLst>
          </a:custGeom>
          <a:solidFill>
            <a:srgbClr val="EDEDED"/>
          </a:solidFill>
        </p:spPr>
        <p:txBody>
          <a:bodyPr wrap="square" lIns="0" tIns="0" rIns="0" bIns="0" rtlCol="0"/>
          <a:lstStyle/>
          <a:p>
            <a:endParaRPr sz="3805"/>
          </a:p>
        </p:txBody>
      </p:sp>
      <p:sp>
        <p:nvSpPr>
          <p:cNvPr id="8" name="object 8"/>
          <p:cNvSpPr txBox="1"/>
          <p:nvPr/>
        </p:nvSpPr>
        <p:spPr>
          <a:xfrm>
            <a:off x="844059" y="1925319"/>
            <a:ext cx="8274716" cy="3772286"/>
          </a:xfrm>
          <a:prstGeom prst="rect">
            <a:avLst/>
          </a:prstGeom>
        </p:spPr>
        <p:txBody>
          <a:bodyPr vert="horz" wrap="square" lIns="0" tIns="75156" rIns="0" bIns="0" rtlCol="0">
            <a:spAutoFit/>
          </a:bodyPr>
          <a:lstStyle/>
          <a:p>
            <a:pPr>
              <a:spcBef>
                <a:spcPts val="590"/>
              </a:spcBef>
            </a:pPr>
            <a:r>
              <a:rPr sz="1900" b="1" spc="85" dirty="0">
                <a:solidFill>
                  <a:srgbClr val="007F00"/>
                </a:solidFill>
                <a:latin typeface="Calibri" panose="020F0502020204030204"/>
                <a:cs typeface="Calibri" panose="020F0502020204030204"/>
              </a:rPr>
              <a:t>auto</a:t>
            </a:r>
            <a:r>
              <a:rPr sz="1900" b="1" spc="550" dirty="0">
                <a:solidFill>
                  <a:srgbClr val="007F00"/>
                </a:solidFill>
                <a:latin typeface="Calibri" panose="020F0502020204030204"/>
                <a:cs typeface="Calibri" panose="020F0502020204030204"/>
              </a:rPr>
              <a:t> </a:t>
            </a:r>
            <a:r>
              <a:rPr sz="1900" spc="264" dirty="0">
                <a:solidFill>
                  <a:srgbClr val="22373B"/>
                </a:solidFill>
                <a:latin typeface="Calibri" panose="020F0502020204030204"/>
                <a:cs typeface="Calibri" panose="020F0502020204030204"/>
              </a:rPr>
              <a:t>g(</a:t>
            </a:r>
            <a:r>
              <a:rPr sz="1900" b="1" spc="264" dirty="0">
                <a:solidFill>
                  <a:srgbClr val="AF003F"/>
                </a:solidFill>
                <a:latin typeface="Calibri" panose="020F0502020204030204"/>
                <a:cs typeface="Calibri" panose="020F0502020204030204"/>
              </a:rPr>
              <a:t>int</a:t>
            </a:r>
            <a:r>
              <a:rPr sz="1900" b="1" spc="550" dirty="0">
                <a:solidFill>
                  <a:srgbClr val="AF003F"/>
                </a:solidFill>
                <a:latin typeface="Calibri" panose="020F0502020204030204"/>
                <a:cs typeface="Calibri" panose="020F0502020204030204"/>
              </a:rPr>
              <a:t> </a:t>
            </a:r>
            <a:r>
              <a:rPr sz="1900" spc="285" dirty="0">
                <a:solidFill>
                  <a:srgbClr val="22373B"/>
                </a:solidFill>
                <a:latin typeface="Calibri" panose="020F0502020204030204"/>
                <a:cs typeface="Calibri" panose="020F0502020204030204"/>
              </a:rPr>
              <a:t>x)</a:t>
            </a:r>
            <a:r>
              <a:rPr sz="1900" spc="560" dirty="0">
                <a:solidFill>
                  <a:srgbClr val="22373B"/>
                </a:solidFill>
                <a:latin typeface="Calibri" panose="020F0502020204030204"/>
                <a:cs typeface="Calibri" panose="020F0502020204030204"/>
              </a:rPr>
              <a:t> </a:t>
            </a:r>
            <a:r>
              <a:rPr sz="1900" spc="222" dirty="0">
                <a:solidFill>
                  <a:srgbClr val="656565"/>
                </a:solidFill>
                <a:latin typeface="Calibri" panose="020F0502020204030204"/>
                <a:cs typeface="Calibri" panose="020F0502020204030204"/>
              </a:rPr>
              <a:t>-&gt;</a:t>
            </a:r>
            <a:r>
              <a:rPr sz="1900" spc="550" dirty="0">
                <a:solidFill>
                  <a:srgbClr val="656565"/>
                </a:solidFill>
                <a:latin typeface="Calibri" panose="020F0502020204030204"/>
                <a:cs typeface="Calibri" panose="020F0502020204030204"/>
              </a:rPr>
              <a:t> </a:t>
            </a:r>
            <a:r>
              <a:rPr sz="1900" b="1" spc="275" dirty="0">
                <a:solidFill>
                  <a:srgbClr val="AF003F"/>
                </a:solidFill>
                <a:latin typeface="Calibri" panose="020F0502020204030204"/>
                <a:cs typeface="Calibri" panose="020F0502020204030204"/>
              </a:rPr>
              <a:t>int</a:t>
            </a:r>
            <a:r>
              <a:rPr sz="1900" b="1" spc="560" dirty="0">
                <a:solidFill>
                  <a:srgbClr val="AF003F"/>
                </a:solidFill>
                <a:latin typeface="Calibri" panose="020F0502020204030204"/>
                <a:cs typeface="Calibri" panose="020F0502020204030204"/>
              </a:rPr>
              <a:t> </a:t>
            </a:r>
            <a:r>
              <a:rPr sz="1900" spc="391" dirty="0">
                <a:solidFill>
                  <a:srgbClr val="22373B"/>
                </a:solidFill>
                <a:latin typeface="Calibri" panose="020F0502020204030204"/>
                <a:cs typeface="Calibri" panose="020F0502020204030204"/>
              </a:rPr>
              <a:t>{</a:t>
            </a:r>
            <a:r>
              <a:rPr sz="1900" spc="550" dirty="0">
                <a:solidFill>
                  <a:srgbClr val="22373B"/>
                </a:solidFill>
                <a:latin typeface="Calibri" panose="020F0502020204030204"/>
                <a:cs typeface="Calibri" panose="020F0502020204030204"/>
              </a:rPr>
              <a:t> </a:t>
            </a:r>
            <a:r>
              <a:rPr sz="1900" b="1" spc="159" dirty="0">
                <a:solidFill>
                  <a:srgbClr val="007F00"/>
                </a:solidFill>
                <a:latin typeface="Calibri" panose="020F0502020204030204"/>
                <a:cs typeface="Calibri" panose="020F0502020204030204"/>
              </a:rPr>
              <a:t>return</a:t>
            </a:r>
            <a:r>
              <a:rPr sz="1900" b="1" spc="560" dirty="0">
                <a:solidFill>
                  <a:srgbClr val="007F00"/>
                </a:solidFill>
                <a:latin typeface="Calibri" panose="020F0502020204030204"/>
                <a:cs typeface="Calibri" panose="020F0502020204030204"/>
              </a:rPr>
              <a:t> </a:t>
            </a:r>
            <a:r>
              <a:rPr sz="1900" spc="169" dirty="0">
                <a:solidFill>
                  <a:srgbClr val="22373B"/>
                </a:solidFill>
                <a:latin typeface="Calibri" panose="020F0502020204030204"/>
                <a:cs typeface="Calibri" panose="020F0502020204030204"/>
              </a:rPr>
              <a:t>x</a:t>
            </a:r>
            <a:r>
              <a:rPr sz="1900" spc="550"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85"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2</a:t>
            </a:r>
            <a:r>
              <a:rPr sz="1900" spc="254" dirty="0">
                <a:solidFill>
                  <a:srgbClr val="22373B"/>
                </a:solidFill>
                <a:latin typeface="Calibri" panose="020F0502020204030204"/>
                <a:cs typeface="Calibri" panose="020F0502020204030204"/>
              </a:rPr>
              <a:t>;</a:t>
            </a:r>
            <a:r>
              <a:rPr sz="1900" spc="550" dirty="0">
                <a:solidFill>
                  <a:srgbClr val="22373B"/>
                </a:solidFill>
                <a:latin typeface="Calibri" panose="020F0502020204030204"/>
                <a:cs typeface="Calibri" panose="020F0502020204030204"/>
              </a:rPr>
              <a:t> </a:t>
            </a:r>
            <a:r>
              <a:rPr sz="1900" spc="391" dirty="0">
                <a:solidFill>
                  <a:srgbClr val="22373B"/>
                </a:solidFill>
                <a:latin typeface="Calibri" panose="020F0502020204030204"/>
                <a:cs typeface="Calibri" panose="020F0502020204030204"/>
              </a:rPr>
              <a:t>}</a:t>
            </a:r>
            <a:r>
              <a:rPr sz="1900" spc="560"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550" dirty="0">
                <a:solidFill>
                  <a:srgbClr val="3D7A7A"/>
                </a:solidFill>
                <a:latin typeface="Calibri" panose="020F0502020204030204"/>
                <a:cs typeface="Calibri" panose="020F0502020204030204"/>
              </a:rPr>
              <a:t> </a:t>
            </a:r>
            <a:r>
              <a:rPr sz="1900" i="1" spc="21" dirty="0">
                <a:solidFill>
                  <a:srgbClr val="3D7A7A"/>
                </a:solidFill>
                <a:latin typeface="Calibri" panose="020F0502020204030204"/>
                <a:cs typeface="Calibri" panose="020F0502020204030204"/>
              </a:rPr>
              <a:t>C++11</a:t>
            </a:r>
            <a:endParaRPr sz="1900" dirty="0">
              <a:latin typeface="Calibri" panose="020F0502020204030204"/>
              <a:cs typeface="Calibri" panose="020F0502020204030204"/>
            </a:endParaRPr>
          </a:p>
          <a:p>
            <a:pPr>
              <a:spcBef>
                <a:spcPts val="380"/>
              </a:spcBef>
            </a:pPr>
            <a:r>
              <a:rPr sz="1900" i="1" spc="254" dirty="0">
                <a:solidFill>
                  <a:srgbClr val="3D7A7A"/>
                </a:solidFill>
                <a:latin typeface="Calibri" panose="020F0502020204030204"/>
                <a:cs typeface="Calibri" panose="020F0502020204030204"/>
              </a:rPr>
              <a:t>//</a:t>
            </a:r>
            <a:r>
              <a:rPr sz="1900" i="1" spc="537" dirty="0">
                <a:solidFill>
                  <a:srgbClr val="3D7A7A"/>
                </a:solidFill>
                <a:latin typeface="Calibri" panose="020F0502020204030204"/>
                <a:cs typeface="Calibri" panose="020F0502020204030204"/>
              </a:rPr>
              <a:t> </a:t>
            </a:r>
            <a:r>
              <a:rPr sz="1900" i="1" spc="222" dirty="0">
                <a:solidFill>
                  <a:srgbClr val="3D7A7A"/>
                </a:solidFill>
                <a:latin typeface="Calibri" panose="020F0502020204030204"/>
                <a:cs typeface="Calibri" panose="020F0502020204030204"/>
              </a:rPr>
              <a:t>"-&gt;</a:t>
            </a:r>
            <a:r>
              <a:rPr sz="1900" i="1" spc="550" dirty="0">
                <a:solidFill>
                  <a:srgbClr val="3D7A7A"/>
                </a:solidFill>
                <a:latin typeface="Calibri" panose="020F0502020204030204"/>
                <a:cs typeface="Calibri" panose="020F0502020204030204"/>
              </a:rPr>
              <a:t> </a:t>
            </a:r>
            <a:r>
              <a:rPr sz="1900" i="1" spc="285" dirty="0">
                <a:solidFill>
                  <a:srgbClr val="3D7A7A"/>
                </a:solidFill>
                <a:latin typeface="Calibri" panose="020F0502020204030204"/>
                <a:cs typeface="Calibri" panose="020F0502020204030204"/>
              </a:rPr>
              <a:t>int"</a:t>
            </a:r>
            <a:r>
              <a:rPr sz="1900" i="1" spc="550" dirty="0">
                <a:solidFill>
                  <a:srgbClr val="3D7A7A"/>
                </a:solidFill>
                <a:latin typeface="Calibri" panose="020F0502020204030204"/>
                <a:cs typeface="Calibri" panose="020F0502020204030204"/>
              </a:rPr>
              <a:t> </a:t>
            </a:r>
            <a:r>
              <a:rPr sz="1900" i="1" spc="402" dirty="0">
                <a:solidFill>
                  <a:srgbClr val="3D7A7A"/>
                </a:solidFill>
                <a:latin typeface="Calibri" panose="020F0502020204030204"/>
                <a:cs typeface="Calibri" panose="020F0502020204030204"/>
              </a:rPr>
              <a:t>is</a:t>
            </a:r>
            <a:r>
              <a:rPr sz="1900" i="1" spc="550" dirty="0">
                <a:solidFill>
                  <a:srgbClr val="3D7A7A"/>
                </a:solidFill>
                <a:latin typeface="Calibri" panose="020F0502020204030204"/>
                <a:cs typeface="Calibri" panose="020F0502020204030204"/>
              </a:rPr>
              <a:t> </a:t>
            </a:r>
            <a:r>
              <a:rPr sz="1900" i="1" spc="148" dirty="0">
                <a:solidFill>
                  <a:srgbClr val="3D7A7A"/>
                </a:solidFill>
                <a:latin typeface="Calibri" panose="020F0502020204030204"/>
                <a:cs typeface="Calibri" panose="020F0502020204030204"/>
              </a:rPr>
              <a:t>the</a:t>
            </a:r>
            <a:r>
              <a:rPr sz="1900" i="1" spc="550" dirty="0">
                <a:solidFill>
                  <a:srgbClr val="3D7A7A"/>
                </a:solidFill>
                <a:latin typeface="Calibri" panose="020F0502020204030204"/>
                <a:cs typeface="Calibri" panose="020F0502020204030204"/>
              </a:rPr>
              <a:t> </a:t>
            </a:r>
            <a:r>
              <a:rPr sz="1900" i="1" spc="137" dirty="0">
                <a:solidFill>
                  <a:srgbClr val="3D7A7A"/>
                </a:solidFill>
                <a:latin typeface="Calibri" panose="020F0502020204030204"/>
                <a:cs typeface="Calibri" panose="020F0502020204030204"/>
              </a:rPr>
              <a:t>deduction</a:t>
            </a:r>
            <a:r>
              <a:rPr sz="1900" i="1" spc="537" dirty="0">
                <a:solidFill>
                  <a:srgbClr val="3D7A7A"/>
                </a:solidFill>
                <a:latin typeface="Calibri" panose="020F0502020204030204"/>
                <a:cs typeface="Calibri" panose="020F0502020204030204"/>
              </a:rPr>
              <a:t> </a:t>
            </a:r>
            <a:r>
              <a:rPr sz="1900" i="1" spc="148" dirty="0">
                <a:solidFill>
                  <a:srgbClr val="3D7A7A"/>
                </a:solidFill>
                <a:latin typeface="Calibri" panose="020F0502020204030204"/>
                <a:cs typeface="Calibri" panose="020F0502020204030204"/>
              </a:rPr>
              <a:t>type</a:t>
            </a:r>
            <a:r>
              <a:rPr lang="en-US" sz="1900" i="1" spc="148" dirty="0">
                <a:solidFill>
                  <a:srgbClr val="3D7A7A"/>
                </a:solidFill>
                <a:latin typeface="Calibri" panose="020F0502020204030204"/>
                <a:cs typeface="Calibri" panose="020F0502020204030204"/>
              </a:rPr>
              <a:t>. It means that return type is “int”.</a:t>
            </a:r>
            <a:endParaRPr sz="1900" dirty="0">
              <a:latin typeface="Calibri" panose="020F0502020204030204"/>
              <a:cs typeface="Calibri" panose="020F0502020204030204"/>
            </a:endParaRPr>
          </a:p>
          <a:p>
            <a:pPr>
              <a:spcBef>
                <a:spcPts val="380"/>
              </a:spcBef>
            </a:pPr>
            <a:r>
              <a:rPr sz="1900" i="1" spc="254" dirty="0">
                <a:solidFill>
                  <a:srgbClr val="3D7A7A"/>
                </a:solidFill>
                <a:latin typeface="Calibri" panose="020F0502020204030204"/>
                <a:cs typeface="Calibri" panose="020F0502020204030204"/>
              </a:rPr>
              <a:t>//</a:t>
            </a:r>
            <a:r>
              <a:rPr sz="1900" i="1" spc="550" dirty="0">
                <a:solidFill>
                  <a:srgbClr val="3D7A7A"/>
                </a:solidFill>
                <a:latin typeface="Calibri" panose="020F0502020204030204"/>
                <a:cs typeface="Calibri" panose="020F0502020204030204"/>
              </a:rPr>
              <a:t> </a:t>
            </a:r>
            <a:r>
              <a:rPr sz="1900" i="1" spc="11" dirty="0">
                <a:solidFill>
                  <a:srgbClr val="3D7A7A"/>
                </a:solidFill>
                <a:latin typeface="Calibri" panose="020F0502020204030204"/>
                <a:cs typeface="Calibri" panose="020F0502020204030204"/>
              </a:rPr>
              <a:t>a </a:t>
            </a:r>
            <a:r>
              <a:rPr sz="1900" i="1" spc="106" dirty="0">
                <a:solidFill>
                  <a:srgbClr val="3D7A7A"/>
                </a:solidFill>
                <a:latin typeface="Calibri" panose="020F0502020204030204"/>
                <a:cs typeface="Calibri" panose="020F0502020204030204"/>
              </a:rPr>
              <a:t> </a:t>
            </a:r>
            <a:r>
              <a:rPr sz="1900" i="1" spc="201" dirty="0">
                <a:solidFill>
                  <a:srgbClr val="3D7A7A"/>
                </a:solidFill>
                <a:latin typeface="Calibri" panose="020F0502020204030204"/>
                <a:cs typeface="Calibri" panose="020F0502020204030204"/>
              </a:rPr>
              <a:t>better</a:t>
            </a:r>
            <a:r>
              <a:rPr sz="1900" i="1" spc="550" dirty="0">
                <a:solidFill>
                  <a:srgbClr val="3D7A7A"/>
                </a:solidFill>
                <a:latin typeface="Calibri" panose="020F0502020204030204"/>
                <a:cs typeface="Calibri" panose="020F0502020204030204"/>
              </a:rPr>
              <a:t> </a:t>
            </a:r>
            <a:r>
              <a:rPr sz="1900" i="1" spc="-74" dirty="0">
                <a:solidFill>
                  <a:srgbClr val="3D7A7A"/>
                </a:solidFill>
                <a:latin typeface="Calibri" panose="020F0502020204030204"/>
                <a:cs typeface="Calibri" panose="020F0502020204030204"/>
              </a:rPr>
              <a:t>way</a:t>
            </a:r>
            <a:r>
              <a:rPr sz="1900" i="1" spc="550" dirty="0">
                <a:solidFill>
                  <a:srgbClr val="3D7A7A"/>
                </a:solidFill>
                <a:latin typeface="Calibri" panose="020F0502020204030204"/>
                <a:cs typeface="Calibri" panose="020F0502020204030204"/>
              </a:rPr>
              <a:t> </a:t>
            </a:r>
            <a:r>
              <a:rPr sz="1900" i="1" spc="180" dirty="0">
                <a:solidFill>
                  <a:srgbClr val="3D7A7A"/>
                </a:solidFill>
                <a:latin typeface="Calibri" panose="020F0502020204030204"/>
                <a:cs typeface="Calibri" panose="020F0502020204030204"/>
              </a:rPr>
              <a:t>to</a:t>
            </a:r>
            <a:r>
              <a:rPr sz="1900" i="1" spc="550" dirty="0">
                <a:solidFill>
                  <a:srgbClr val="3D7A7A"/>
                </a:solidFill>
                <a:latin typeface="Calibri" panose="020F0502020204030204"/>
                <a:cs typeface="Calibri" panose="020F0502020204030204"/>
              </a:rPr>
              <a:t> </a:t>
            </a:r>
            <a:r>
              <a:rPr sz="1900" i="1" spc="169" dirty="0">
                <a:solidFill>
                  <a:srgbClr val="3D7A7A"/>
                </a:solidFill>
                <a:latin typeface="Calibri" panose="020F0502020204030204"/>
                <a:cs typeface="Calibri" panose="020F0502020204030204"/>
              </a:rPr>
              <a:t>express</a:t>
            </a:r>
            <a:r>
              <a:rPr sz="1900" i="1" spc="550" dirty="0">
                <a:solidFill>
                  <a:srgbClr val="3D7A7A"/>
                </a:solidFill>
                <a:latin typeface="Calibri" panose="020F0502020204030204"/>
                <a:cs typeface="Calibri" panose="020F0502020204030204"/>
              </a:rPr>
              <a:t> </a:t>
            </a:r>
            <a:r>
              <a:rPr sz="1900" i="1" spc="454" dirty="0">
                <a:solidFill>
                  <a:srgbClr val="3D7A7A"/>
                </a:solidFill>
                <a:latin typeface="Calibri" panose="020F0502020204030204"/>
                <a:cs typeface="Calibri" panose="020F0502020204030204"/>
              </a:rPr>
              <a:t>it</a:t>
            </a:r>
            <a:r>
              <a:rPr sz="1900" i="1" spc="550" dirty="0">
                <a:solidFill>
                  <a:srgbClr val="3D7A7A"/>
                </a:solidFill>
                <a:latin typeface="Calibri" panose="020F0502020204030204"/>
                <a:cs typeface="Calibri" panose="020F0502020204030204"/>
              </a:rPr>
              <a:t> </a:t>
            </a:r>
            <a:r>
              <a:rPr sz="1900" i="1" spc="423" dirty="0">
                <a:solidFill>
                  <a:srgbClr val="3D7A7A"/>
                </a:solidFill>
                <a:latin typeface="Calibri" panose="020F0502020204030204"/>
                <a:cs typeface="Calibri" panose="020F0502020204030204"/>
              </a:rPr>
              <a:t>is:</a:t>
            </a:r>
            <a:endParaRPr sz="1900" dirty="0">
              <a:latin typeface="Calibri" panose="020F0502020204030204"/>
              <a:cs typeface="Calibri" panose="020F0502020204030204"/>
            </a:endParaRPr>
          </a:p>
          <a:p>
            <a:pPr>
              <a:spcBef>
                <a:spcPts val="75"/>
              </a:spcBef>
            </a:pPr>
            <a:endParaRPr sz="2430" dirty="0">
              <a:latin typeface="Calibri" panose="020F0502020204030204"/>
              <a:cs typeface="Calibri" panose="020F0502020204030204"/>
            </a:endParaRPr>
          </a:p>
          <a:p>
            <a:pPr>
              <a:lnSpc>
                <a:spcPct val="100000"/>
              </a:lnSpc>
            </a:pPr>
            <a:r>
              <a:rPr sz="1900" b="1" spc="85" dirty="0">
                <a:solidFill>
                  <a:srgbClr val="007F00"/>
                </a:solidFill>
                <a:latin typeface="Calibri" panose="020F0502020204030204"/>
                <a:cs typeface="Calibri" panose="020F0502020204030204"/>
              </a:rPr>
              <a:t>auto</a:t>
            </a:r>
            <a:r>
              <a:rPr sz="1900" b="1" spc="571" dirty="0">
                <a:solidFill>
                  <a:srgbClr val="007F00"/>
                </a:solidFill>
                <a:latin typeface="Calibri" panose="020F0502020204030204"/>
                <a:cs typeface="Calibri" panose="020F0502020204030204"/>
              </a:rPr>
              <a:t> </a:t>
            </a:r>
            <a:r>
              <a:rPr sz="1900" spc="222" dirty="0">
                <a:solidFill>
                  <a:srgbClr val="22373B"/>
                </a:solidFill>
                <a:latin typeface="Calibri" panose="020F0502020204030204"/>
                <a:cs typeface="Calibri" panose="020F0502020204030204"/>
              </a:rPr>
              <a:t>g2(</a:t>
            </a:r>
            <a:r>
              <a:rPr sz="1900" b="1" spc="222" dirty="0">
                <a:solidFill>
                  <a:srgbClr val="AF003F"/>
                </a:solidFill>
                <a:latin typeface="Calibri" panose="020F0502020204030204"/>
                <a:cs typeface="Calibri" panose="020F0502020204030204"/>
              </a:rPr>
              <a:t>int</a:t>
            </a:r>
            <a:r>
              <a:rPr sz="1900" b="1" spc="571" dirty="0">
                <a:solidFill>
                  <a:srgbClr val="AF003F"/>
                </a:solidFill>
                <a:latin typeface="Calibri" panose="020F0502020204030204"/>
                <a:cs typeface="Calibri" panose="020F0502020204030204"/>
              </a:rPr>
              <a:t> </a:t>
            </a:r>
            <a:r>
              <a:rPr sz="1900" spc="285" dirty="0">
                <a:solidFill>
                  <a:srgbClr val="22373B"/>
                </a:solidFill>
                <a:latin typeface="Calibri" panose="020F0502020204030204"/>
                <a:cs typeface="Calibri" panose="020F0502020204030204"/>
              </a:rPr>
              <a:t>x)</a:t>
            </a:r>
            <a:r>
              <a:rPr sz="1900" spc="581" dirty="0">
                <a:solidFill>
                  <a:srgbClr val="22373B"/>
                </a:solidFill>
                <a:latin typeface="Calibri" panose="020F0502020204030204"/>
                <a:cs typeface="Calibri" panose="020F0502020204030204"/>
              </a:rPr>
              <a:t> </a:t>
            </a:r>
            <a:r>
              <a:rPr sz="1900" spc="222" dirty="0">
                <a:solidFill>
                  <a:srgbClr val="656565"/>
                </a:solidFill>
                <a:latin typeface="Calibri" panose="020F0502020204030204"/>
                <a:cs typeface="Calibri" panose="020F0502020204030204"/>
              </a:rPr>
              <a:t>-&gt;</a:t>
            </a:r>
            <a:r>
              <a:rPr sz="1900" spc="571" dirty="0">
                <a:solidFill>
                  <a:srgbClr val="656565"/>
                </a:solidFill>
                <a:latin typeface="Calibri" panose="020F0502020204030204"/>
                <a:cs typeface="Calibri" panose="020F0502020204030204"/>
              </a:rPr>
              <a:t> </a:t>
            </a:r>
            <a:r>
              <a:rPr sz="1900" b="1" spc="169" dirty="0">
                <a:solidFill>
                  <a:srgbClr val="007F00"/>
                </a:solidFill>
                <a:latin typeface="Calibri" panose="020F0502020204030204"/>
                <a:cs typeface="Calibri" panose="020F0502020204030204"/>
              </a:rPr>
              <a:t>decltype</a:t>
            </a:r>
            <a:r>
              <a:rPr sz="1900" spc="169" dirty="0">
                <a:solidFill>
                  <a:srgbClr val="22373B"/>
                </a:solidFill>
                <a:latin typeface="Calibri" panose="020F0502020204030204"/>
                <a:cs typeface="Calibri" panose="020F0502020204030204"/>
              </a:rPr>
              <a:t>(x</a:t>
            </a:r>
            <a:r>
              <a:rPr sz="1900" spc="571"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106" dirty="0">
                <a:solidFill>
                  <a:srgbClr val="656565"/>
                </a:solidFill>
                <a:latin typeface="Calibri" panose="020F0502020204030204"/>
                <a:cs typeface="Calibri" panose="020F0502020204030204"/>
              </a:rPr>
              <a:t> </a:t>
            </a:r>
            <a:r>
              <a:rPr sz="1900" spc="222" dirty="0">
                <a:solidFill>
                  <a:srgbClr val="656565"/>
                </a:solidFill>
                <a:latin typeface="Calibri" panose="020F0502020204030204"/>
                <a:cs typeface="Calibri" panose="020F0502020204030204"/>
              </a:rPr>
              <a:t>2</a:t>
            </a:r>
            <a:r>
              <a:rPr sz="1900" spc="222" dirty="0">
                <a:solidFill>
                  <a:srgbClr val="22373B"/>
                </a:solidFill>
                <a:latin typeface="Calibri" panose="020F0502020204030204"/>
                <a:cs typeface="Calibri" panose="020F0502020204030204"/>
              </a:rPr>
              <a:t>)</a:t>
            </a:r>
            <a:r>
              <a:rPr sz="1900" spc="571" dirty="0">
                <a:solidFill>
                  <a:srgbClr val="22373B"/>
                </a:solidFill>
                <a:latin typeface="Calibri" panose="020F0502020204030204"/>
                <a:cs typeface="Calibri" panose="020F0502020204030204"/>
              </a:rPr>
              <a:t> </a:t>
            </a:r>
            <a:r>
              <a:rPr sz="1900" spc="391" dirty="0">
                <a:solidFill>
                  <a:srgbClr val="22373B"/>
                </a:solidFill>
                <a:latin typeface="Calibri" panose="020F0502020204030204"/>
                <a:cs typeface="Calibri" panose="020F0502020204030204"/>
              </a:rPr>
              <a:t>{</a:t>
            </a:r>
            <a:r>
              <a:rPr sz="1900" spc="581" dirty="0">
                <a:solidFill>
                  <a:srgbClr val="22373B"/>
                </a:solidFill>
                <a:latin typeface="Calibri" panose="020F0502020204030204"/>
                <a:cs typeface="Calibri" panose="020F0502020204030204"/>
              </a:rPr>
              <a:t> </a:t>
            </a:r>
            <a:r>
              <a:rPr sz="1900" b="1" spc="159" dirty="0">
                <a:solidFill>
                  <a:srgbClr val="007F00"/>
                </a:solidFill>
                <a:latin typeface="Calibri" panose="020F0502020204030204"/>
                <a:cs typeface="Calibri" panose="020F0502020204030204"/>
              </a:rPr>
              <a:t>return</a:t>
            </a:r>
            <a:r>
              <a:rPr sz="1900" b="1" spc="571" dirty="0">
                <a:solidFill>
                  <a:srgbClr val="007F00"/>
                </a:solidFill>
                <a:latin typeface="Calibri" panose="020F0502020204030204"/>
                <a:cs typeface="Calibri" panose="020F0502020204030204"/>
              </a:rPr>
              <a:t> </a:t>
            </a:r>
            <a:r>
              <a:rPr sz="1900" spc="169" dirty="0">
                <a:solidFill>
                  <a:srgbClr val="22373B"/>
                </a:solidFill>
                <a:latin typeface="Calibri" panose="020F0502020204030204"/>
                <a:cs typeface="Calibri" panose="020F0502020204030204"/>
              </a:rPr>
              <a:t>x</a:t>
            </a:r>
            <a:r>
              <a:rPr sz="1900" spc="581"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95"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2</a:t>
            </a:r>
            <a:r>
              <a:rPr sz="1900" spc="254" dirty="0">
                <a:solidFill>
                  <a:srgbClr val="22373B"/>
                </a:solidFill>
                <a:latin typeface="Calibri" panose="020F0502020204030204"/>
                <a:cs typeface="Calibri" panose="020F0502020204030204"/>
              </a:rPr>
              <a:t>;</a:t>
            </a:r>
            <a:r>
              <a:rPr sz="1900" spc="581" dirty="0">
                <a:solidFill>
                  <a:srgbClr val="22373B"/>
                </a:solidFill>
                <a:latin typeface="Calibri" panose="020F0502020204030204"/>
                <a:cs typeface="Calibri" panose="020F0502020204030204"/>
              </a:rPr>
              <a:t> </a:t>
            </a:r>
            <a:r>
              <a:rPr sz="1900" spc="391" dirty="0">
                <a:solidFill>
                  <a:srgbClr val="22373B"/>
                </a:solidFill>
                <a:latin typeface="Calibri" panose="020F0502020204030204"/>
                <a:cs typeface="Calibri" panose="020F0502020204030204"/>
              </a:rPr>
              <a:t>} </a:t>
            </a:r>
            <a:r>
              <a:rPr sz="1900" spc="729"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465" dirty="0">
                <a:solidFill>
                  <a:srgbClr val="3D7A7A"/>
                </a:solidFill>
                <a:latin typeface="Calibri" panose="020F0502020204030204"/>
                <a:cs typeface="Calibri" panose="020F0502020204030204"/>
              </a:rPr>
              <a:t> </a:t>
            </a:r>
            <a:r>
              <a:rPr sz="1900" i="1" spc="21" dirty="0">
                <a:solidFill>
                  <a:srgbClr val="3D7A7A"/>
                </a:solidFill>
                <a:latin typeface="Calibri" panose="020F0502020204030204"/>
                <a:cs typeface="Calibri" panose="020F0502020204030204"/>
              </a:rPr>
              <a:t>C++11</a:t>
            </a:r>
            <a:endParaRPr sz="1900" dirty="0">
              <a:latin typeface="Calibri" panose="020F0502020204030204"/>
              <a:cs typeface="Calibri" panose="020F0502020204030204"/>
            </a:endParaRPr>
          </a:p>
          <a:p>
            <a:pPr>
              <a:spcBef>
                <a:spcPts val="75"/>
              </a:spcBef>
            </a:pPr>
            <a:endParaRPr sz="2430" dirty="0">
              <a:latin typeface="Calibri" panose="020F0502020204030204"/>
              <a:cs typeface="Calibri" panose="020F0502020204030204"/>
            </a:endParaRPr>
          </a:p>
          <a:p>
            <a:pPr>
              <a:spcBef>
                <a:spcPts val="10"/>
              </a:spcBef>
              <a:tabLst>
                <a:tab pos="4926330" algn="l"/>
              </a:tabLst>
            </a:pPr>
            <a:r>
              <a:rPr sz="1900" b="1" spc="85" dirty="0">
                <a:solidFill>
                  <a:srgbClr val="007F00"/>
                </a:solidFill>
                <a:latin typeface="Calibri" panose="020F0502020204030204"/>
                <a:cs typeface="Calibri" panose="020F0502020204030204"/>
              </a:rPr>
              <a:t>auto</a:t>
            </a:r>
            <a:r>
              <a:rPr sz="1900" b="1" spc="560" dirty="0">
                <a:solidFill>
                  <a:srgbClr val="007F00"/>
                </a:solidFill>
                <a:latin typeface="Calibri" panose="020F0502020204030204"/>
                <a:cs typeface="Calibri" panose="020F0502020204030204"/>
              </a:rPr>
              <a:t> </a:t>
            </a:r>
            <a:r>
              <a:rPr sz="1900" spc="241" dirty="0">
                <a:solidFill>
                  <a:srgbClr val="22373B"/>
                </a:solidFill>
                <a:latin typeface="Calibri" panose="020F0502020204030204"/>
                <a:cs typeface="Calibri" panose="020F0502020204030204"/>
              </a:rPr>
              <a:t>h(</a:t>
            </a:r>
            <a:r>
              <a:rPr sz="1900" b="1" spc="241" dirty="0">
                <a:solidFill>
                  <a:srgbClr val="AF003F"/>
                </a:solidFill>
                <a:latin typeface="Calibri" panose="020F0502020204030204"/>
                <a:cs typeface="Calibri" panose="020F0502020204030204"/>
              </a:rPr>
              <a:t>int</a:t>
            </a:r>
            <a:r>
              <a:rPr sz="1900" b="1" spc="571" dirty="0">
                <a:solidFill>
                  <a:srgbClr val="AF003F"/>
                </a:solidFill>
                <a:latin typeface="Calibri" panose="020F0502020204030204"/>
                <a:cs typeface="Calibri" panose="020F0502020204030204"/>
              </a:rPr>
              <a:t> </a:t>
            </a:r>
            <a:r>
              <a:rPr sz="1900" spc="285" dirty="0">
                <a:solidFill>
                  <a:srgbClr val="22373B"/>
                </a:solidFill>
                <a:latin typeface="Calibri" panose="020F0502020204030204"/>
                <a:cs typeface="Calibri" panose="020F0502020204030204"/>
              </a:rPr>
              <a:t>x)</a:t>
            </a:r>
            <a:r>
              <a:rPr sz="1900" spc="560" dirty="0">
                <a:solidFill>
                  <a:srgbClr val="22373B"/>
                </a:solidFill>
                <a:latin typeface="Calibri" panose="020F0502020204030204"/>
                <a:cs typeface="Calibri" panose="020F0502020204030204"/>
              </a:rPr>
              <a:t> </a:t>
            </a:r>
            <a:r>
              <a:rPr sz="1900" spc="391" dirty="0">
                <a:solidFill>
                  <a:srgbClr val="22373B"/>
                </a:solidFill>
                <a:latin typeface="Calibri" panose="020F0502020204030204"/>
                <a:cs typeface="Calibri" panose="020F0502020204030204"/>
              </a:rPr>
              <a:t>{</a:t>
            </a:r>
            <a:r>
              <a:rPr sz="1900" spc="571" dirty="0">
                <a:solidFill>
                  <a:srgbClr val="22373B"/>
                </a:solidFill>
                <a:latin typeface="Calibri" panose="020F0502020204030204"/>
                <a:cs typeface="Calibri" panose="020F0502020204030204"/>
              </a:rPr>
              <a:t> </a:t>
            </a:r>
            <a:r>
              <a:rPr sz="1900" b="1" spc="159" dirty="0">
                <a:solidFill>
                  <a:srgbClr val="007F00"/>
                </a:solidFill>
                <a:latin typeface="Calibri" panose="020F0502020204030204"/>
                <a:cs typeface="Calibri" panose="020F0502020204030204"/>
              </a:rPr>
              <a:t>return</a:t>
            </a:r>
            <a:r>
              <a:rPr sz="1900" b="1" spc="571" dirty="0">
                <a:solidFill>
                  <a:srgbClr val="007F00"/>
                </a:solidFill>
                <a:latin typeface="Calibri" panose="020F0502020204030204"/>
                <a:cs typeface="Calibri" panose="020F0502020204030204"/>
              </a:rPr>
              <a:t> </a:t>
            </a:r>
            <a:r>
              <a:rPr sz="1900" spc="169" dirty="0">
                <a:solidFill>
                  <a:srgbClr val="22373B"/>
                </a:solidFill>
                <a:latin typeface="Calibri" panose="020F0502020204030204"/>
                <a:cs typeface="Calibri" panose="020F0502020204030204"/>
              </a:rPr>
              <a:t>x</a:t>
            </a:r>
            <a:r>
              <a:rPr sz="1900" spc="560"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95"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2</a:t>
            </a:r>
            <a:r>
              <a:rPr sz="1900" spc="254" dirty="0">
                <a:solidFill>
                  <a:srgbClr val="22373B"/>
                </a:solidFill>
                <a:latin typeface="Calibri" panose="020F0502020204030204"/>
                <a:cs typeface="Calibri" panose="020F0502020204030204"/>
              </a:rPr>
              <a:t>;</a:t>
            </a:r>
            <a:r>
              <a:rPr sz="1900" spc="571" dirty="0">
                <a:solidFill>
                  <a:srgbClr val="22373B"/>
                </a:solidFill>
                <a:latin typeface="Calibri" panose="020F0502020204030204"/>
                <a:cs typeface="Calibri" panose="020F0502020204030204"/>
              </a:rPr>
              <a:t> </a:t>
            </a:r>
            <a:r>
              <a:rPr sz="1900" spc="391"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465" dirty="0">
                <a:solidFill>
                  <a:srgbClr val="3D7A7A"/>
                </a:solidFill>
                <a:latin typeface="Calibri" panose="020F0502020204030204"/>
                <a:cs typeface="Calibri" panose="020F0502020204030204"/>
              </a:rPr>
              <a:t> </a:t>
            </a:r>
            <a:r>
              <a:rPr sz="1900" i="1" spc="21" dirty="0">
                <a:solidFill>
                  <a:srgbClr val="3D7A7A"/>
                </a:solidFill>
                <a:latin typeface="Calibri" panose="020F0502020204030204"/>
                <a:cs typeface="Calibri" panose="020F0502020204030204"/>
              </a:rPr>
              <a:t>C++14</a:t>
            </a:r>
            <a:endParaRPr sz="1900" dirty="0">
              <a:latin typeface="Calibri" panose="020F0502020204030204"/>
              <a:cs typeface="Calibri" panose="020F0502020204030204"/>
            </a:endParaRPr>
          </a:p>
          <a:p>
            <a:pPr>
              <a:spcBef>
                <a:spcPts val="75"/>
              </a:spcBef>
            </a:pPr>
            <a:endParaRPr sz="2430" dirty="0">
              <a:latin typeface="Calibri" panose="020F0502020204030204"/>
              <a:cs typeface="Calibri" panose="020F0502020204030204"/>
            </a:endParaRPr>
          </a:p>
          <a:p>
            <a:pPr>
              <a:lnSpc>
                <a:spcPct val="100000"/>
              </a:lnSpc>
            </a:pPr>
            <a:r>
              <a:rPr sz="1900" i="1" spc="402" dirty="0">
                <a:solidFill>
                  <a:srgbClr val="3D7A7A"/>
                </a:solidFill>
                <a:latin typeface="Calibri" panose="020F0502020204030204"/>
                <a:cs typeface="Calibri" panose="020F0502020204030204"/>
              </a:rPr>
              <a:t>//--------------------------------------------------------------</a:t>
            </a:r>
            <a:endParaRPr sz="1900" dirty="0">
              <a:latin typeface="Calibri" panose="020F0502020204030204"/>
              <a:cs typeface="Calibri" panose="020F0502020204030204"/>
            </a:endParaRPr>
          </a:p>
          <a:p>
            <a:pPr>
              <a:spcBef>
                <a:spcPts val="75"/>
              </a:spcBef>
            </a:pPr>
            <a:endParaRPr sz="2430" dirty="0">
              <a:latin typeface="Calibri" panose="020F0502020204030204"/>
              <a:cs typeface="Calibri" panose="020F0502020204030204"/>
            </a:endParaRPr>
          </a:p>
          <a:p>
            <a:pPr>
              <a:lnSpc>
                <a:spcPct val="100000"/>
              </a:lnSpc>
            </a:pPr>
            <a:r>
              <a:rPr sz="1900" b="1" spc="275" dirty="0">
                <a:solidFill>
                  <a:srgbClr val="AF003F"/>
                </a:solidFill>
                <a:latin typeface="Calibri" panose="020F0502020204030204"/>
                <a:cs typeface="Calibri" panose="020F0502020204030204"/>
              </a:rPr>
              <a:t>int</a:t>
            </a:r>
            <a:r>
              <a:rPr sz="1900" b="1" spc="528" dirty="0">
                <a:solidFill>
                  <a:srgbClr val="AF003F"/>
                </a:solidFill>
                <a:latin typeface="Calibri" panose="020F0502020204030204"/>
                <a:cs typeface="Calibri" panose="020F0502020204030204"/>
              </a:rPr>
              <a:t> </a:t>
            </a:r>
            <a:r>
              <a:rPr sz="1900" spc="169" dirty="0">
                <a:solidFill>
                  <a:srgbClr val="22373B"/>
                </a:solidFill>
                <a:latin typeface="Calibri" panose="020F0502020204030204"/>
                <a:cs typeface="Calibri" panose="020F0502020204030204"/>
              </a:rPr>
              <a:t>x</a:t>
            </a:r>
            <a:r>
              <a:rPr sz="1900" spc="537"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74" dirty="0">
                <a:solidFill>
                  <a:srgbClr val="656565"/>
                </a:solidFill>
                <a:latin typeface="Calibri" panose="020F0502020204030204"/>
                <a:cs typeface="Calibri" panose="020F0502020204030204"/>
              </a:rPr>
              <a:t> </a:t>
            </a:r>
            <a:r>
              <a:rPr sz="1900" spc="285" dirty="0">
                <a:solidFill>
                  <a:srgbClr val="22373B"/>
                </a:solidFill>
                <a:latin typeface="Calibri" panose="020F0502020204030204"/>
                <a:cs typeface="Calibri" panose="020F0502020204030204"/>
              </a:rPr>
              <a:t>g(</a:t>
            </a:r>
            <a:r>
              <a:rPr sz="1900" spc="285" dirty="0">
                <a:solidFill>
                  <a:srgbClr val="656565"/>
                </a:solidFill>
                <a:latin typeface="Calibri" panose="020F0502020204030204"/>
                <a:cs typeface="Calibri" panose="020F0502020204030204"/>
              </a:rPr>
              <a:t>3</a:t>
            </a:r>
            <a:r>
              <a:rPr sz="1900" spc="285" dirty="0">
                <a:solidFill>
                  <a:srgbClr val="22373B"/>
                </a:solidFill>
                <a:latin typeface="Calibri" panose="020F0502020204030204"/>
                <a:cs typeface="Calibri" panose="020F0502020204030204"/>
              </a:rPr>
              <a:t>);</a:t>
            </a:r>
            <a:r>
              <a:rPr sz="1900" spc="537"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528" dirty="0">
                <a:solidFill>
                  <a:srgbClr val="3D7A7A"/>
                </a:solidFill>
                <a:latin typeface="Calibri" panose="020F0502020204030204"/>
                <a:cs typeface="Calibri" panose="020F0502020204030204"/>
              </a:rPr>
              <a:t> </a:t>
            </a:r>
            <a:r>
              <a:rPr sz="1900" i="1" spc="21" dirty="0">
                <a:solidFill>
                  <a:srgbClr val="3D7A7A"/>
                </a:solidFill>
                <a:latin typeface="Calibri" panose="020F0502020204030204"/>
                <a:cs typeface="Calibri" panose="020F0502020204030204"/>
              </a:rPr>
              <a:t>C++11</a:t>
            </a:r>
            <a:endParaRPr sz="1900" dirty="0">
              <a:latin typeface="Calibri" panose="020F0502020204030204"/>
              <a:cs typeface="Calibri" panose="020F0502020204030204"/>
            </a:endParaRPr>
          </a:p>
        </p:txBody>
      </p:sp>
      <p:sp>
        <p:nvSpPr>
          <p:cNvPr id="14" name="灯片编号占位符 4"/>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400" y="2904111"/>
            <a:ext cx="10969200" cy="837711"/>
          </a:xfrm>
        </p:spPr>
        <p:txBody>
          <a:bodyPr>
            <a:normAutofit/>
          </a:bodyPr>
          <a:lstStyle/>
          <a:p>
            <a:pPr marL="0" indent="0" algn="ctr">
              <a:buNone/>
            </a:pPr>
            <a:r>
              <a:rPr lang="en-US" altLang="zh-CN" sz="4000" dirty="0"/>
              <a:t>Initialization</a:t>
            </a:r>
            <a:endParaRPr lang="zh-CN" altLang="en-US" sz="4000"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文本&#10;&#10;描述已自动生成"/>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42670" y="1044575"/>
            <a:ext cx="10230485" cy="4768850"/>
          </a:xfrm>
        </p:spPr>
      </p:pic>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p:txBody>
          <a:bodyPr/>
          <a:lstStyle/>
          <a:p>
            <a:r>
              <a:rPr lang="en-US" altLang="zh-CN" dirty="0"/>
              <a:t>Variable Initialization</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C++11 </a:t>
            </a:r>
            <a:r>
              <a:rPr lang="en-US" altLang="zh-CN" b="1" dirty="0"/>
              <a:t>Uniform Initialization</a:t>
            </a:r>
            <a:r>
              <a:rPr lang="en-US" altLang="zh-CN" dirty="0"/>
              <a:t> syntax, also called brace-initialization or braced-</a:t>
            </a:r>
            <a:r>
              <a:rPr lang="en-US" altLang="zh-CN" dirty="0" err="1"/>
              <a:t>init</a:t>
            </a:r>
            <a:r>
              <a:rPr lang="en-US" altLang="zh-CN" dirty="0"/>
              <a:t>-list, allows initializing different entities (variables, objects, structures, etc.) in a consistent way:</a:t>
            </a:r>
            <a:endParaRPr lang="en-US" altLang="zh-CN" dirty="0"/>
          </a:p>
          <a:p>
            <a:endParaRPr lang="zh-CN" altLang="en-US"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p:txBody>
          <a:bodyPr/>
          <a:lstStyle/>
          <a:p>
            <a:r>
              <a:rPr lang="en-US" altLang="zh-CN" dirty="0"/>
              <a:t>Uniform Initialization</a:t>
            </a:r>
            <a:endParaRPr lang="zh-CN" altLang="en-US" dirty="0"/>
          </a:p>
        </p:txBody>
      </p:sp>
      <p:pic>
        <p:nvPicPr>
          <p:cNvPr id="7" name="图片 6"/>
          <p:cNvPicPr>
            <a:picLocks noChangeAspect="1"/>
          </p:cNvPicPr>
          <p:nvPr/>
        </p:nvPicPr>
        <p:blipFill>
          <a:blip r:embed="rId1"/>
          <a:stretch>
            <a:fillRect/>
          </a:stretch>
        </p:blipFill>
        <p:spPr>
          <a:xfrm>
            <a:off x="935990" y="2971800"/>
            <a:ext cx="10313670" cy="2828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1"/>
          <a:stretch>
            <a:fillRect/>
          </a:stretch>
        </p:blipFill>
        <p:spPr>
          <a:xfrm>
            <a:off x="852985" y="904637"/>
            <a:ext cx="10486029" cy="1318374"/>
          </a:xfrm>
        </p:spPr>
      </p:pic>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a:xfrm>
            <a:off x="114300" y="-9331"/>
            <a:ext cx="6491605" cy="705485"/>
          </a:xfrm>
        </p:spPr>
        <p:txBody>
          <a:bodyPr/>
          <a:lstStyle/>
          <a:p>
            <a:r>
              <a:rPr lang="en-US" altLang="zh-CN" dirty="0"/>
              <a:t>Structure Initialization</a:t>
            </a:r>
            <a:endParaRPr lang="zh-CN" altLang="en-US" dirty="0"/>
          </a:p>
        </p:txBody>
      </p:sp>
      <p:sp>
        <p:nvSpPr>
          <p:cNvPr id="8" name="文本框 7"/>
          <p:cNvSpPr txBox="1"/>
          <p:nvPr/>
        </p:nvSpPr>
        <p:spPr>
          <a:xfrm>
            <a:off x="852985" y="2374141"/>
            <a:ext cx="4577431" cy="369332"/>
          </a:xfrm>
          <a:prstGeom prst="rect">
            <a:avLst/>
          </a:prstGeom>
          <a:noFill/>
        </p:spPr>
        <p:txBody>
          <a:bodyPr wrap="square" rtlCol="0">
            <a:spAutoFit/>
          </a:bodyPr>
          <a:lstStyle/>
          <a:p>
            <a:r>
              <a:rPr lang="en-US" altLang="zh-CN" spc="150" dirty="0">
                <a:solidFill>
                  <a:schemeClr val="tx1">
                    <a:lumMod val="65000"/>
                    <a:lumOff val="35000"/>
                  </a:schemeClr>
                </a:solidFill>
              </a:rPr>
              <a:t>In C++ 03:</a:t>
            </a:r>
            <a:endParaRPr lang="en-US" altLang="zh-CN" spc="150" dirty="0">
              <a:solidFill>
                <a:schemeClr val="tx1">
                  <a:lumMod val="65000"/>
                  <a:lumOff val="35000"/>
                </a:schemeClr>
              </a:solidFill>
            </a:endParaRPr>
          </a:p>
        </p:txBody>
      </p:sp>
      <p:pic>
        <p:nvPicPr>
          <p:cNvPr id="10" name="图片 9"/>
          <p:cNvPicPr>
            <a:picLocks noChangeAspect="1"/>
          </p:cNvPicPr>
          <p:nvPr/>
        </p:nvPicPr>
        <p:blipFill>
          <a:blip r:embed="rId2"/>
          <a:stretch>
            <a:fillRect/>
          </a:stretch>
        </p:blipFill>
        <p:spPr>
          <a:xfrm>
            <a:off x="852985" y="2733754"/>
            <a:ext cx="10508891" cy="1668925"/>
          </a:xfrm>
          <a:prstGeom prst="rect">
            <a:avLst/>
          </a:prstGeom>
        </p:spPr>
      </p:pic>
      <p:pic>
        <p:nvPicPr>
          <p:cNvPr id="12" name="图片 11"/>
          <p:cNvPicPr>
            <a:picLocks noChangeAspect="1"/>
          </p:cNvPicPr>
          <p:nvPr/>
        </p:nvPicPr>
        <p:blipFill>
          <a:blip r:embed="rId3"/>
          <a:stretch>
            <a:fillRect/>
          </a:stretch>
        </p:blipFill>
        <p:spPr>
          <a:xfrm>
            <a:off x="845365" y="4937382"/>
            <a:ext cx="10493649" cy="396274"/>
          </a:xfrm>
          <a:prstGeom prst="rect">
            <a:avLst/>
          </a:prstGeom>
        </p:spPr>
      </p:pic>
      <p:pic>
        <p:nvPicPr>
          <p:cNvPr id="14" name="图片 13"/>
          <p:cNvPicPr>
            <a:picLocks noChangeAspect="1"/>
          </p:cNvPicPr>
          <p:nvPr/>
        </p:nvPicPr>
        <p:blipFill>
          <a:blip r:embed="rId4"/>
          <a:stretch>
            <a:fillRect/>
          </a:stretch>
        </p:blipFill>
        <p:spPr>
          <a:xfrm>
            <a:off x="845365" y="5333656"/>
            <a:ext cx="10478408" cy="350550"/>
          </a:xfrm>
          <a:prstGeom prst="rect">
            <a:avLst/>
          </a:prstGeom>
        </p:spPr>
      </p:pic>
      <p:pic>
        <p:nvPicPr>
          <p:cNvPr id="16" name="图片 15"/>
          <p:cNvPicPr>
            <a:picLocks noChangeAspect="1"/>
          </p:cNvPicPr>
          <p:nvPr/>
        </p:nvPicPr>
        <p:blipFill>
          <a:blip r:embed="rId5"/>
          <a:stretch>
            <a:fillRect/>
          </a:stretch>
        </p:blipFill>
        <p:spPr>
          <a:xfrm>
            <a:off x="852985" y="5623036"/>
            <a:ext cx="10470788" cy="381033"/>
          </a:xfrm>
          <a:prstGeom prst="rect">
            <a:avLst/>
          </a:prstGeom>
        </p:spPr>
      </p:pic>
      <p:pic>
        <p:nvPicPr>
          <p:cNvPr id="18" name="图片 17"/>
          <p:cNvPicPr>
            <a:picLocks noChangeAspect="1"/>
          </p:cNvPicPr>
          <p:nvPr/>
        </p:nvPicPr>
        <p:blipFill>
          <a:blip r:embed="rId6"/>
          <a:stretch>
            <a:fillRect/>
          </a:stretch>
        </p:blipFill>
        <p:spPr>
          <a:xfrm>
            <a:off x="852985" y="6004069"/>
            <a:ext cx="10501270" cy="358171"/>
          </a:xfrm>
          <a:prstGeom prst="rect">
            <a:avLst/>
          </a:prstGeom>
        </p:spPr>
      </p:pic>
      <p:sp>
        <p:nvSpPr>
          <p:cNvPr id="19" name="文本框 18"/>
          <p:cNvSpPr txBox="1"/>
          <p:nvPr/>
        </p:nvSpPr>
        <p:spPr>
          <a:xfrm>
            <a:off x="845365" y="4483860"/>
            <a:ext cx="4577431" cy="369332"/>
          </a:xfrm>
          <a:prstGeom prst="rect">
            <a:avLst/>
          </a:prstGeom>
          <a:noFill/>
        </p:spPr>
        <p:txBody>
          <a:bodyPr wrap="square" rtlCol="0">
            <a:spAutoFit/>
          </a:bodyPr>
          <a:lstStyle/>
          <a:p>
            <a:r>
              <a:rPr lang="en-US" altLang="zh-CN" spc="150" dirty="0">
                <a:solidFill>
                  <a:schemeClr val="tx1">
                    <a:lumMod val="65000"/>
                    <a:lumOff val="35000"/>
                  </a:schemeClr>
                </a:solidFill>
              </a:rPr>
              <a:t>In C++ 11:</a:t>
            </a:r>
            <a:endParaRPr lang="en-US" altLang="zh-CN" spc="150" dirty="0">
              <a:solidFill>
                <a:schemeClr val="tx1">
                  <a:lumMod val="65000"/>
                  <a:lumOff val="3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400" y="809265"/>
            <a:ext cx="10969200" cy="4759200"/>
          </a:xfrm>
        </p:spPr>
        <p:txBody>
          <a:bodyPr/>
          <a:lstStyle/>
          <a:p>
            <a:r>
              <a:rPr lang="en-US" altLang="zh-CN" dirty="0"/>
              <a:t>Structure Binding declaration C++17 binds the specified names to elements of initializer:</a:t>
            </a:r>
            <a:endParaRPr lang="zh-CN" altLang="en-US"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p:txBody>
          <a:bodyPr/>
          <a:lstStyle/>
          <a:p>
            <a:r>
              <a:rPr lang="en-US" altLang="zh-CN" dirty="0"/>
              <a:t>Structure Binding</a:t>
            </a:r>
            <a:endParaRPr lang="zh-CN" altLang="en-US" dirty="0"/>
          </a:p>
        </p:txBody>
      </p:sp>
      <p:pic>
        <p:nvPicPr>
          <p:cNvPr id="7" name="图片 6"/>
          <p:cNvPicPr>
            <a:picLocks noChangeAspect="1"/>
          </p:cNvPicPr>
          <p:nvPr/>
        </p:nvPicPr>
        <p:blipFill>
          <a:blip r:embed="rId1"/>
          <a:stretch>
            <a:fillRect/>
          </a:stretch>
        </p:blipFill>
        <p:spPr>
          <a:xfrm>
            <a:off x="883468" y="1377618"/>
            <a:ext cx="10425063" cy="47019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400" y="2904111"/>
            <a:ext cx="10969200" cy="837711"/>
          </a:xfrm>
        </p:spPr>
        <p:txBody>
          <a:bodyPr>
            <a:normAutofit/>
          </a:bodyPr>
          <a:lstStyle/>
          <a:p>
            <a:pPr marL="0" indent="0" algn="ctr">
              <a:buNone/>
            </a:pPr>
            <a:r>
              <a:rPr lang="en-US" altLang="zh-CN" sz="4000" dirty="0"/>
              <a:t>Fundamental Types Overview</a:t>
            </a:r>
            <a:endParaRPr lang="zh-CN" altLang="en-US" sz="4000"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400" y="2904111"/>
            <a:ext cx="10969200" cy="837711"/>
          </a:xfrm>
        </p:spPr>
        <p:txBody>
          <a:bodyPr>
            <a:normAutofit/>
          </a:bodyPr>
          <a:lstStyle/>
          <a:p>
            <a:pPr marL="0" indent="0" algn="ctr">
              <a:buNone/>
            </a:pPr>
            <a:r>
              <a:rPr lang="en-US" altLang="zh-CN" sz="4000" dirty="0"/>
              <a:t>Reference</a:t>
            </a:r>
            <a:endParaRPr lang="zh-CN" altLang="en-US" sz="4000"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400" y="911901"/>
            <a:ext cx="10969200" cy="5264963"/>
          </a:xfrm>
        </p:spPr>
        <p:txBody>
          <a:bodyPr>
            <a:normAutofit/>
          </a:bodyPr>
          <a:lstStyle/>
          <a:p>
            <a:pPr marL="0" indent="0">
              <a:buNone/>
            </a:pPr>
            <a:r>
              <a:rPr lang="en-US" altLang="zh-CN" dirty="0"/>
              <a:t>A variable reference </a:t>
            </a:r>
            <a:r>
              <a:rPr lang="en-US" altLang="zh-CN" dirty="0">
                <a:highlight>
                  <a:srgbClr val="DCDCDC"/>
                </a:highlight>
                <a:latin typeface="Consolas" panose="020B0609020204030204" pitchFamily="49" charset="0"/>
              </a:rPr>
              <a:t>T&amp;</a:t>
            </a:r>
            <a:r>
              <a:rPr lang="en-US" altLang="zh-CN" dirty="0"/>
              <a:t> is an </a:t>
            </a:r>
            <a:r>
              <a:rPr lang="en-US" altLang="zh-CN" b="1" dirty="0"/>
              <a:t>alias</a:t>
            </a:r>
            <a:r>
              <a:rPr lang="en-US" altLang="zh-CN" dirty="0"/>
              <a:t>, namely another name for an already existing variable. Both variable and variable reference can be applied to refer the value of the variable.</a:t>
            </a:r>
            <a:endParaRPr lang="en-US" altLang="zh-CN" dirty="0"/>
          </a:p>
          <a:p>
            <a:r>
              <a:rPr lang="en-US" altLang="zh-CN" dirty="0"/>
              <a:t>A pointer has its own memory address and size on the stack, reference shares the same memory address (with the original variable).</a:t>
            </a:r>
            <a:endParaRPr lang="en-US" altLang="zh-CN" dirty="0"/>
          </a:p>
          <a:p>
            <a:r>
              <a:rPr lang="en-US" altLang="zh-CN" dirty="0"/>
              <a:t>The compiler can internally implement references as pointers, but treats them in a very different way.</a:t>
            </a:r>
            <a:endParaRPr lang="en-US" altLang="zh-CN" dirty="0"/>
          </a:p>
          <a:p>
            <a:pPr marL="0" indent="0">
              <a:buNone/>
            </a:pPr>
            <a:r>
              <a:rPr lang="en-US" altLang="zh-CN" dirty="0"/>
              <a:t>Features:</a:t>
            </a:r>
            <a:endParaRPr lang="en-US" altLang="zh-CN" dirty="0"/>
          </a:p>
          <a:p>
            <a:r>
              <a:rPr lang="en-US" altLang="zh-CN" dirty="0"/>
              <a:t>References cannot have NULL value. You must always be able to assume that a  reference is connected to a legitimate storage</a:t>
            </a:r>
            <a:endParaRPr lang="en-US" altLang="zh-CN" dirty="0"/>
          </a:p>
          <a:p>
            <a:r>
              <a:rPr lang="en-US" altLang="zh-CN" dirty="0"/>
              <a:t>References cannot be changed. Once a reference is initialized to an object, it cannot be changed to refer to another object</a:t>
            </a:r>
            <a:endParaRPr lang="en-US" altLang="zh-CN" dirty="0"/>
          </a:p>
          <a:p>
            <a:r>
              <a:rPr lang="en-US" altLang="zh-CN" dirty="0"/>
              <a:t>References must be initialized when they are created.</a:t>
            </a:r>
            <a:endParaRPr lang="en-US" altLang="zh-CN" dirty="0"/>
          </a:p>
          <a:p>
            <a:endParaRPr lang="en-US" altLang="zh-CN" dirty="0"/>
          </a:p>
          <a:p>
            <a:endParaRPr lang="en-US" altLang="zh-CN"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p:txBody>
          <a:bodyPr>
            <a:normAutofit/>
          </a:bodyPr>
          <a:lstStyle/>
          <a:p>
            <a:r>
              <a:rPr lang="en-US" altLang="zh-CN" dirty="0"/>
              <a:t>Reference</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1"/>
          <a:stretch>
            <a:fillRect/>
          </a:stretch>
        </p:blipFill>
        <p:spPr>
          <a:xfrm>
            <a:off x="852985" y="1569746"/>
            <a:ext cx="10486029" cy="2697714"/>
          </a:xfrm>
        </p:spPr>
      </p:pic>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p:txBody>
          <a:bodyPr/>
          <a:lstStyle/>
          <a:p>
            <a:r>
              <a:rPr lang="en-US" altLang="zh-CN" dirty="0"/>
              <a:t>Reference - Examples</a:t>
            </a:r>
            <a:endParaRPr lang="zh-CN" altLang="en-US" dirty="0"/>
          </a:p>
        </p:txBody>
      </p:sp>
      <p:sp>
        <p:nvSpPr>
          <p:cNvPr id="8" name="文本框 7"/>
          <p:cNvSpPr txBox="1"/>
          <p:nvPr/>
        </p:nvSpPr>
        <p:spPr>
          <a:xfrm>
            <a:off x="852985" y="1063690"/>
            <a:ext cx="3526971" cy="369332"/>
          </a:xfrm>
          <a:prstGeom prst="rect">
            <a:avLst/>
          </a:prstGeom>
          <a:noFill/>
        </p:spPr>
        <p:txBody>
          <a:bodyPr wrap="square" rtlCol="0">
            <a:spAutoFit/>
          </a:bodyPr>
          <a:lstStyle/>
          <a:p>
            <a:r>
              <a:rPr lang="en-US" altLang="zh-CN" spc="150" dirty="0">
                <a:solidFill>
                  <a:schemeClr val="tx1">
                    <a:lumMod val="65000"/>
                    <a:lumOff val="35000"/>
                  </a:schemeClr>
                </a:solidFill>
              </a:rPr>
              <a:t>Syntax: </a:t>
            </a:r>
            <a:r>
              <a:rPr lang="en-US" altLang="zh-CN" spc="150" dirty="0">
                <a:solidFill>
                  <a:schemeClr val="tx1">
                    <a:lumMod val="65000"/>
                    <a:lumOff val="35000"/>
                  </a:schemeClr>
                </a:solidFill>
                <a:highlight>
                  <a:srgbClr val="DCDCDC"/>
                </a:highlight>
                <a:latin typeface="Consolas" panose="020B0609020204030204" pitchFamily="49" charset="0"/>
              </a:rPr>
              <a:t>T&amp; var = …</a:t>
            </a:r>
            <a:endParaRPr lang="zh-CN" altLang="en-US" spc="150" dirty="0">
              <a:solidFill>
                <a:schemeClr val="tx1">
                  <a:lumMod val="65000"/>
                  <a:lumOff val="35000"/>
                </a:schemeClr>
              </a:solidFill>
              <a:highlight>
                <a:srgbClr val="DCDCDC"/>
              </a:highlight>
              <a:latin typeface="Consolas" panose="020B0609020204030204" pitchFamily="49"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l-value: An l-value can be to the </a:t>
            </a:r>
            <a:r>
              <a:rPr lang="en-US" altLang="zh-CN" b="1" dirty="0"/>
              <a:t>left</a:t>
            </a:r>
            <a:r>
              <a:rPr lang="en-US" altLang="zh-CN" dirty="0"/>
              <a:t> or the </a:t>
            </a:r>
            <a:r>
              <a:rPr lang="en-US" altLang="zh-CN" b="1" dirty="0"/>
              <a:t>right</a:t>
            </a:r>
            <a:r>
              <a:rPr lang="en-US" altLang="zh-CN" dirty="0"/>
              <a:t> of an equal sign.</a:t>
            </a:r>
            <a:endParaRPr lang="en-US" altLang="zh-CN" dirty="0"/>
          </a:p>
          <a:p>
            <a:r>
              <a:rPr lang="en-US" altLang="zh-CN" dirty="0"/>
              <a:t>Example:</a:t>
            </a:r>
            <a:endParaRPr lang="en-US" altLang="zh-CN" dirty="0"/>
          </a:p>
          <a:p>
            <a:endParaRPr lang="en-US" altLang="zh-CN" dirty="0"/>
          </a:p>
          <a:p>
            <a:r>
              <a:rPr lang="en-US" altLang="zh-CN" dirty="0" err="1"/>
              <a:t>r-value</a:t>
            </a:r>
            <a:r>
              <a:rPr lang="en-US" altLang="zh-CN" dirty="0"/>
              <a:t>: An </a:t>
            </a:r>
            <a:r>
              <a:rPr lang="en-US" altLang="zh-CN" dirty="0" err="1"/>
              <a:t>r-value</a:t>
            </a:r>
            <a:r>
              <a:rPr lang="en-US" altLang="zh-CN" dirty="0"/>
              <a:t> can be </a:t>
            </a:r>
            <a:r>
              <a:rPr lang="en-US" altLang="zh-CN" b="1" dirty="0"/>
              <a:t>only</a:t>
            </a:r>
            <a:r>
              <a:rPr lang="en-US" altLang="zh-CN" dirty="0"/>
              <a:t> be to the right of an equal sign.</a:t>
            </a:r>
            <a:endParaRPr lang="en-US" altLang="zh-CN" dirty="0"/>
          </a:p>
          <a:p>
            <a:r>
              <a:rPr lang="en-US" altLang="zh-CN" dirty="0"/>
              <a:t>Example: </a:t>
            </a:r>
            <a:endParaRPr lang="en-US" altLang="zh-CN"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p:txBody>
          <a:bodyPr/>
          <a:lstStyle/>
          <a:p>
            <a:r>
              <a:rPr lang="en-US" altLang="zh-CN" dirty="0"/>
              <a:t>l-values and </a:t>
            </a:r>
            <a:r>
              <a:rPr lang="en-US" altLang="zh-CN" dirty="0" err="1"/>
              <a:t>r-values</a:t>
            </a:r>
            <a:endParaRPr lang="zh-CN" altLang="en-US" dirty="0"/>
          </a:p>
        </p:txBody>
      </p:sp>
      <p:sp>
        <p:nvSpPr>
          <p:cNvPr id="7" name="文本框 6"/>
          <p:cNvSpPr txBox="1"/>
          <p:nvPr/>
        </p:nvSpPr>
        <p:spPr>
          <a:xfrm>
            <a:off x="2155372" y="2032815"/>
            <a:ext cx="6102220" cy="646331"/>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3B3B3B"/>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0000FF"/>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y</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a:t>
            </a:r>
            <a:r>
              <a:rPr lang="en-US" altLang="zh-CN" b="0" dirty="0">
                <a:solidFill>
                  <a:srgbClr val="008000"/>
                </a:solidFill>
                <a:effectLst/>
                <a:latin typeface="Consolas" panose="020B0609020204030204" pitchFamily="49" charset="0"/>
              </a:rPr>
              <a:t> // a is an l-value</a:t>
            </a:r>
            <a:endParaRPr lang="en-US" altLang="zh-CN" b="0" dirty="0">
              <a:solidFill>
                <a:srgbClr val="3B3B3B"/>
              </a:solidFill>
              <a:effectLst/>
              <a:latin typeface="Consolas" panose="020B0609020204030204" pitchFamily="49" charset="0"/>
            </a:endParaRPr>
          </a:p>
        </p:txBody>
      </p:sp>
      <p:sp>
        <p:nvSpPr>
          <p:cNvPr id="9" name="文本框 8"/>
          <p:cNvSpPr txBox="1"/>
          <p:nvPr/>
        </p:nvSpPr>
        <p:spPr>
          <a:xfrm>
            <a:off x="2155372" y="3500668"/>
            <a:ext cx="6102220" cy="369332"/>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a:t>
            </a:r>
            <a:r>
              <a:rPr lang="en-US" altLang="zh-CN" b="0" dirty="0">
                <a:solidFill>
                  <a:srgbClr val="3B3B3B"/>
                </a:solidFill>
                <a:effectLst/>
                <a:latin typeface="Consolas" panose="020B0609020204030204" pitchFamily="49" charset="0"/>
              </a:rPr>
              <a:t>; </a:t>
            </a:r>
            <a:r>
              <a:rPr lang="en-US" altLang="zh-CN" b="0" dirty="0">
                <a:solidFill>
                  <a:srgbClr val="008000"/>
                </a:solidFill>
                <a:effectLst/>
                <a:latin typeface="Consolas" panose="020B0609020204030204" pitchFamily="49" charset="0"/>
              </a:rPr>
              <a:t>// 10 is an </a:t>
            </a:r>
            <a:r>
              <a:rPr lang="en-US" altLang="zh-CN" b="0" dirty="0" err="1">
                <a:solidFill>
                  <a:srgbClr val="008000"/>
                </a:solidFill>
                <a:effectLst/>
                <a:latin typeface="Consolas" panose="020B0609020204030204" pitchFamily="49" charset="0"/>
              </a:rPr>
              <a:t>r-value</a:t>
            </a:r>
            <a:endParaRPr lang="en-US" altLang="zh-CN" b="0" dirty="0">
              <a:solidFill>
                <a:srgbClr val="3B3B3B"/>
              </a:solidFill>
              <a:effectLst/>
              <a:latin typeface="Consolas" panose="020B0609020204030204" pitchFamily="49"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400" y="2904111"/>
            <a:ext cx="10969200" cy="837711"/>
          </a:xfrm>
        </p:spPr>
        <p:txBody>
          <a:bodyPr>
            <a:normAutofit/>
          </a:bodyPr>
          <a:lstStyle/>
          <a:p>
            <a:pPr marL="0" indent="0" algn="ctr">
              <a:buNone/>
            </a:pPr>
            <a:r>
              <a:rPr lang="en-US" altLang="zh-CN" sz="4000" dirty="0"/>
              <a:t>Const</a:t>
            </a:r>
            <a:endParaRPr lang="en-US" altLang="zh-CN" sz="4000"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3312" y="878699"/>
            <a:ext cx="10969200" cy="1013163"/>
          </a:xfrm>
        </p:spPr>
        <p:txBody>
          <a:bodyPr/>
          <a:lstStyle/>
          <a:p>
            <a:pPr marL="0" indent="0">
              <a:buNone/>
            </a:pPr>
            <a:r>
              <a:rPr lang="en-US" altLang="zh-CN" dirty="0"/>
              <a:t>The </a:t>
            </a:r>
            <a:r>
              <a:rPr lang="en-US" altLang="zh-CN" dirty="0">
                <a:highlight>
                  <a:srgbClr val="DCDCDC"/>
                </a:highlight>
                <a:latin typeface="Consolas" panose="020B0609020204030204" pitchFamily="49" charset="0"/>
              </a:rPr>
              <a:t>const</a:t>
            </a:r>
            <a:r>
              <a:rPr lang="en-US" altLang="zh-CN" dirty="0"/>
              <a:t> keyword indicates objects never changing value after their initialization (they must be initialized when declared)</a:t>
            </a:r>
            <a:endParaRPr lang="zh-CN" altLang="en-US"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p:txBody>
          <a:bodyPr/>
          <a:lstStyle/>
          <a:p>
            <a:r>
              <a:rPr lang="en-US" altLang="zh-CN" dirty="0"/>
              <a:t>Const Keywords</a:t>
            </a:r>
            <a:endParaRPr lang="zh-CN" altLang="en-US" dirty="0"/>
          </a:p>
        </p:txBody>
      </p:sp>
      <p:sp>
        <p:nvSpPr>
          <p:cNvPr id="6" name="内容占位符 1"/>
          <p:cNvSpPr txBox="1"/>
          <p:nvPr/>
        </p:nvSpPr>
        <p:spPr>
          <a:xfrm>
            <a:off x="673312" y="2041723"/>
            <a:ext cx="10969200" cy="1013163"/>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dirty="0">
                <a:highlight>
                  <a:srgbClr val="DCDCDC"/>
                </a:highlight>
                <a:latin typeface="Consolas" panose="020B0609020204030204" pitchFamily="49" charset="0"/>
              </a:rPr>
              <a:t>const</a:t>
            </a:r>
            <a:r>
              <a:rPr lang="en-US" altLang="zh-CN" dirty="0"/>
              <a:t> variables are evaluated at compile-time value if the right expression is also evaluated at compile-time</a:t>
            </a:r>
            <a:endParaRPr lang="zh-CN" altLang="en-US" dirty="0"/>
          </a:p>
        </p:txBody>
      </p:sp>
      <p:pic>
        <p:nvPicPr>
          <p:cNvPr id="8" name="图片 7"/>
          <p:cNvPicPr>
            <a:picLocks noChangeAspect="1"/>
          </p:cNvPicPr>
          <p:nvPr/>
        </p:nvPicPr>
        <p:blipFill>
          <a:blip r:embed="rId1"/>
          <a:stretch>
            <a:fillRect/>
          </a:stretch>
        </p:blipFill>
        <p:spPr>
          <a:xfrm>
            <a:off x="1082240" y="2992381"/>
            <a:ext cx="10027519" cy="321979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400" y="1004822"/>
            <a:ext cx="10969200" cy="4759200"/>
          </a:xfrm>
        </p:spPr>
        <p:txBody>
          <a:bodyPr/>
          <a:lstStyle/>
          <a:p>
            <a:r>
              <a:rPr lang="en-US" altLang="zh-CN" dirty="0"/>
              <a:t>Commonly, a reference type can’t be bind to a </a:t>
            </a:r>
            <a:r>
              <a:rPr lang="en-US" altLang="zh-CN" dirty="0" err="1"/>
              <a:t>r-value</a:t>
            </a:r>
            <a:r>
              <a:rPr lang="en-US" altLang="zh-CN" dirty="0"/>
              <a:t>, e.g. </a:t>
            </a:r>
            <a:r>
              <a:rPr lang="en-US" altLang="zh-CN" b="0" dirty="0">
                <a:solidFill>
                  <a:srgbClr val="0000FF"/>
                </a:solidFill>
                <a:effectLst/>
                <a:highlight>
                  <a:srgbClr val="DCDCDC"/>
                </a:highlight>
                <a:latin typeface="Consolas" panose="020B0609020204030204" pitchFamily="49" charset="0"/>
              </a:rPr>
              <a:t>int</a:t>
            </a:r>
            <a:r>
              <a:rPr lang="en-US" altLang="zh-CN" b="0" dirty="0">
                <a:solidFill>
                  <a:srgbClr val="000000"/>
                </a:solidFill>
                <a:effectLst/>
                <a:highlight>
                  <a:srgbClr val="DCDCDC"/>
                </a:highlight>
                <a:latin typeface="Consolas" panose="020B0609020204030204" pitchFamily="49" charset="0"/>
              </a:rPr>
              <a:t>&amp;</a:t>
            </a:r>
            <a:r>
              <a:rPr lang="en-US" altLang="zh-CN" b="0" dirty="0">
                <a:solidFill>
                  <a:srgbClr val="3B3B3B"/>
                </a:solidFill>
                <a:effectLst/>
                <a:highlight>
                  <a:srgbClr val="DCDCDC"/>
                </a:highlight>
                <a:latin typeface="Consolas" panose="020B0609020204030204" pitchFamily="49" charset="0"/>
              </a:rPr>
              <a:t> </a:t>
            </a:r>
            <a:r>
              <a:rPr lang="en-US" altLang="zh-CN" b="0" dirty="0">
                <a:solidFill>
                  <a:srgbClr val="001080"/>
                </a:solidFill>
                <a:effectLst/>
                <a:highlight>
                  <a:srgbClr val="DCDCDC"/>
                </a:highlight>
                <a:latin typeface="Consolas" panose="020B0609020204030204" pitchFamily="49" charset="0"/>
              </a:rPr>
              <a:t>a</a:t>
            </a:r>
            <a:r>
              <a:rPr lang="en-US" altLang="zh-CN" b="0" dirty="0">
                <a:solidFill>
                  <a:srgbClr val="3B3B3B"/>
                </a:solidFill>
                <a:effectLst/>
                <a:highlight>
                  <a:srgbClr val="DCDCDC"/>
                </a:highlight>
                <a:latin typeface="Consolas" panose="020B0609020204030204" pitchFamily="49" charset="0"/>
              </a:rPr>
              <a:t> </a:t>
            </a:r>
            <a:r>
              <a:rPr lang="en-US" altLang="zh-CN" b="0" dirty="0">
                <a:solidFill>
                  <a:srgbClr val="000000"/>
                </a:solidFill>
                <a:effectLst/>
                <a:highlight>
                  <a:srgbClr val="DCDCDC"/>
                </a:highlight>
                <a:latin typeface="Consolas" panose="020B0609020204030204" pitchFamily="49" charset="0"/>
              </a:rPr>
              <a:t>=</a:t>
            </a:r>
            <a:r>
              <a:rPr lang="en-US" altLang="zh-CN" b="0" dirty="0">
                <a:solidFill>
                  <a:srgbClr val="3B3B3B"/>
                </a:solidFill>
                <a:effectLst/>
                <a:highlight>
                  <a:srgbClr val="DCDCDC"/>
                </a:highlight>
                <a:latin typeface="Consolas" panose="020B0609020204030204" pitchFamily="49" charset="0"/>
              </a:rPr>
              <a:t> </a:t>
            </a:r>
            <a:r>
              <a:rPr lang="en-US" altLang="zh-CN" b="0" dirty="0">
                <a:solidFill>
                  <a:srgbClr val="098658"/>
                </a:solidFill>
                <a:effectLst/>
                <a:highlight>
                  <a:srgbClr val="DCDCDC"/>
                </a:highlight>
                <a:latin typeface="Consolas" panose="020B0609020204030204" pitchFamily="49" charset="0"/>
              </a:rPr>
              <a:t>3</a:t>
            </a:r>
            <a:r>
              <a:rPr lang="en-US" altLang="zh-CN" b="0" dirty="0">
                <a:solidFill>
                  <a:srgbClr val="3B3B3B"/>
                </a:solidFill>
                <a:effectLst/>
                <a:highlight>
                  <a:srgbClr val="DCDCDC"/>
                </a:highlight>
                <a:latin typeface="Consolas" panose="020B0609020204030204" pitchFamily="49" charset="0"/>
              </a:rPr>
              <a:t>;</a:t>
            </a:r>
            <a:r>
              <a:rPr lang="en-US" altLang="zh-CN" b="0" dirty="0">
                <a:solidFill>
                  <a:srgbClr val="008000"/>
                </a:solidFill>
                <a:effectLst/>
                <a:highlight>
                  <a:srgbClr val="DCDCDC"/>
                </a:highlight>
                <a:latin typeface="Consolas" panose="020B0609020204030204" pitchFamily="49" charset="0"/>
              </a:rPr>
              <a:t> // compile error </a:t>
            </a:r>
            <a:r>
              <a:rPr lang="en-US" altLang="zh-CN" dirty="0"/>
              <a:t>  (Because </a:t>
            </a:r>
            <a:r>
              <a:rPr lang="en-US" altLang="zh-CN" dirty="0">
                <a:highlight>
                  <a:srgbClr val="DCDCDC"/>
                </a:highlight>
              </a:rPr>
              <a:t>int&amp; a</a:t>
            </a:r>
            <a:r>
              <a:rPr lang="en-US" altLang="zh-CN" dirty="0"/>
              <a:t> is a l-value reference)</a:t>
            </a:r>
            <a:endParaRPr lang="en-US" altLang="zh-CN" dirty="0"/>
          </a:p>
          <a:p>
            <a:r>
              <a:rPr lang="en-US" altLang="zh-CN" dirty="0"/>
              <a:t>In this situation, we can use const reference:</a:t>
            </a:r>
            <a:endParaRPr lang="en-US" altLang="zh-CN" dirty="0"/>
          </a:p>
          <a:p>
            <a:endParaRPr lang="en-US" altLang="zh-CN" dirty="0"/>
          </a:p>
          <a:p>
            <a:endParaRPr lang="en-US" altLang="zh-CN" dirty="0"/>
          </a:p>
          <a:p>
            <a:r>
              <a:rPr lang="en-US" altLang="zh-CN" dirty="0"/>
              <a:t>More useful example:</a:t>
            </a:r>
            <a:endParaRPr lang="en-US" altLang="zh-CN"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5" name="标题 4"/>
          <p:cNvSpPr>
            <a:spLocks noGrp="1"/>
          </p:cNvSpPr>
          <p:nvPr>
            <p:ph type="title"/>
          </p:nvPr>
        </p:nvSpPr>
        <p:spPr/>
        <p:txBody>
          <a:bodyPr/>
          <a:lstStyle/>
          <a:p>
            <a:r>
              <a:rPr lang="en-US" altLang="zh-CN" dirty="0"/>
              <a:t>const reference</a:t>
            </a:r>
            <a:endParaRPr lang="zh-CN" altLang="en-US" dirty="0"/>
          </a:p>
        </p:txBody>
      </p:sp>
      <p:sp>
        <p:nvSpPr>
          <p:cNvPr id="11" name="文本框 10"/>
          <p:cNvSpPr txBox="1"/>
          <p:nvPr/>
        </p:nvSpPr>
        <p:spPr>
          <a:xfrm>
            <a:off x="907614" y="2313732"/>
            <a:ext cx="6101366" cy="923330"/>
          </a:xfrm>
          <a:prstGeom prst="rect">
            <a:avLst/>
          </a:prstGeom>
          <a:solidFill>
            <a:srgbClr val="E6E6E6"/>
          </a:solidFill>
        </p:spPr>
        <p:txBody>
          <a:bodyPr wrap="square">
            <a:spAutoFit/>
          </a:bodyPr>
          <a:lstStyle/>
          <a:p>
            <a:r>
              <a:rPr lang="en-US" altLang="zh-CN" b="0" dirty="0">
                <a:solidFill>
                  <a:srgbClr val="0000FF"/>
                </a:solidFill>
                <a:effectLst/>
                <a:latin typeface="Consolas" panose="020B0609020204030204" pitchFamily="49" charset="0"/>
              </a:rPr>
              <a:t>int</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5</a:t>
            </a:r>
            <a:r>
              <a:rPr lang="en-US" altLang="zh-CN" b="0" dirty="0">
                <a:solidFill>
                  <a:srgbClr val="3B3B3B"/>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0000FF"/>
                </a:solidFill>
                <a:effectLst/>
                <a:latin typeface="Consolas" panose="020B0609020204030204" pitchFamily="49" charset="0"/>
              </a:rPr>
              <a:t>const</a:t>
            </a:r>
            <a:r>
              <a:rPr lang="en-US" altLang="zh-CN" b="0" dirty="0">
                <a:solidFill>
                  <a:srgbClr val="3B3B3B"/>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&amp;</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const_ref_1</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a:t>
            </a:r>
            <a:r>
              <a:rPr lang="en-US" altLang="zh-CN" b="0" dirty="0">
                <a:solidFill>
                  <a:srgbClr val="3B3B3B"/>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a:p>
            <a:r>
              <a:rPr lang="en-US" altLang="zh-CN" b="0" dirty="0">
                <a:solidFill>
                  <a:srgbClr val="0000FF"/>
                </a:solidFill>
                <a:effectLst/>
                <a:latin typeface="Consolas" panose="020B0609020204030204" pitchFamily="49" charset="0"/>
              </a:rPr>
              <a:t>const</a:t>
            </a:r>
            <a:r>
              <a:rPr lang="en-US" altLang="zh-CN" b="0" dirty="0">
                <a:solidFill>
                  <a:srgbClr val="3B3B3B"/>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int</a:t>
            </a:r>
            <a:r>
              <a:rPr lang="en-US" altLang="zh-CN" b="0" dirty="0">
                <a:solidFill>
                  <a:srgbClr val="000000"/>
                </a:solidFill>
                <a:effectLst/>
                <a:latin typeface="Consolas" panose="020B0609020204030204" pitchFamily="49" charset="0"/>
              </a:rPr>
              <a:t>&amp;</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const_ref_2</a:t>
            </a:r>
            <a:r>
              <a:rPr lang="en-US" altLang="zh-CN" b="0" dirty="0">
                <a:solidFill>
                  <a:srgbClr val="3B3B3B"/>
                </a:solidFill>
                <a:effectLst/>
                <a:latin typeface="Consolas" panose="020B0609020204030204" pitchFamily="49" charset="0"/>
              </a:rPr>
              <a:t> </a:t>
            </a:r>
            <a:r>
              <a:rPr lang="en-US" altLang="zh-CN" b="0" dirty="0">
                <a:solidFill>
                  <a:srgbClr val="000000"/>
                </a:solidFill>
                <a:effectLst/>
                <a:latin typeface="Consolas" panose="020B0609020204030204" pitchFamily="49" charset="0"/>
              </a:rPr>
              <a:t>=</a:t>
            </a:r>
            <a:r>
              <a:rPr lang="en-US" altLang="zh-CN" b="0" dirty="0">
                <a:solidFill>
                  <a:srgbClr val="3B3B3B"/>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a</a:t>
            </a:r>
            <a:r>
              <a:rPr lang="en-US" altLang="zh-CN" b="0" dirty="0">
                <a:solidFill>
                  <a:srgbClr val="3B3B3B"/>
                </a:solidFill>
                <a:effectLst/>
                <a:latin typeface="Consolas" panose="020B0609020204030204" pitchFamily="49" charset="0"/>
              </a:rPr>
              <a:t>;</a:t>
            </a:r>
            <a:endParaRPr lang="en-US" altLang="zh-CN" b="0" dirty="0">
              <a:solidFill>
                <a:srgbClr val="3B3B3B"/>
              </a:solidFill>
              <a:effectLst/>
              <a:latin typeface="Consolas" panose="020B0609020204030204" pitchFamily="49" charset="0"/>
            </a:endParaRPr>
          </a:p>
        </p:txBody>
      </p:sp>
      <p:sp>
        <p:nvSpPr>
          <p:cNvPr id="13" name="文本框 12"/>
          <p:cNvSpPr txBox="1"/>
          <p:nvPr/>
        </p:nvSpPr>
        <p:spPr>
          <a:xfrm>
            <a:off x="907614" y="3753371"/>
            <a:ext cx="7757114" cy="2246769"/>
          </a:xfrm>
          <a:prstGeom prst="rect">
            <a:avLst/>
          </a:prstGeom>
          <a:solidFill>
            <a:srgbClr val="E6E6E6"/>
          </a:solidFill>
        </p:spPr>
        <p:txBody>
          <a:bodyPr wrap="square">
            <a:spAutoFit/>
          </a:bodyPr>
          <a:lstStyle/>
          <a:p>
            <a:r>
              <a:rPr lang="en-US" altLang="zh-CN" sz="1400" b="0" dirty="0">
                <a:solidFill>
                  <a:srgbClr val="0000FF"/>
                </a:solidFill>
                <a:effectLst/>
                <a:latin typeface="Consolas" panose="020B0609020204030204" pitchFamily="49" charset="0"/>
              </a:rPr>
              <a:t>int</a:t>
            </a:r>
            <a:r>
              <a:rPr lang="en-US" altLang="zh-CN" sz="1400" b="0" dirty="0">
                <a:solidFill>
                  <a:srgbClr val="3B3B3B"/>
                </a:solidFill>
                <a:effectLst/>
                <a:latin typeface="Consolas" panose="020B0609020204030204" pitchFamily="49" charset="0"/>
              </a:rPr>
              <a:t> </a:t>
            </a:r>
            <a:r>
              <a:rPr lang="en-US" altLang="zh-CN" sz="1400" b="0" dirty="0">
                <a:solidFill>
                  <a:srgbClr val="795E26"/>
                </a:solidFill>
                <a:effectLst/>
                <a:latin typeface="Consolas" panose="020B0609020204030204" pitchFamily="49" charset="0"/>
              </a:rPr>
              <a:t>func_1</a:t>
            </a:r>
            <a:r>
              <a:rPr lang="en-US" altLang="zh-CN" sz="1400" b="0" dirty="0">
                <a:solidFill>
                  <a:srgbClr val="3B3B3B"/>
                </a:solidFill>
                <a:effectLst/>
                <a:latin typeface="Consolas" panose="020B0609020204030204" pitchFamily="49" charset="0"/>
              </a:rPr>
              <a:t>(</a:t>
            </a:r>
            <a:r>
              <a:rPr lang="en-US" altLang="zh-CN" sz="1400" b="0" dirty="0">
                <a:solidFill>
                  <a:srgbClr val="0000FF"/>
                </a:solidFill>
                <a:effectLst/>
                <a:latin typeface="Consolas" panose="020B0609020204030204" pitchFamily="49" charset="0"/>
              </a:rPr>
              <a:t>int&amp;</a:t>
            </a:r>
            <a:r>
              <a:rPr lang="en-US" altLang="zh-CN" sz="1400" b="0" dirty="0">
                <a:solidFill>
                  <a:srgbClr val="3B3B3B"/>
                </a:solidFill>
                <a:effectLst/>
                <a:latin typeface="Consolas" panose="020B0609020204030204" pitchFamily="49" charset="0"/>
              </a:rPr>
              <a:t> </a:t>
            </a:r>
            <a:r>
              <a:rPr lang="en-US" altLang="zh-CN" sz="1400" b="0" dirty="0">
                <a:solidFill>
                  <a:srgbClr val="001080"/>
                </a:solidFill>
                <a:effectLst/>
                <a:latin typeface="Consolas" panose="020B0609020204030204" pitchFamily="49" charset="0"/>
              </a:rPr>
              <a:t>a</a:t>
            </a:r>
            <a:r>
              <a:rPr lang="en-US" altLang="zh-CN" sz="1400" b="0" dirty="0">
                <a:solidFill>
                  <a:srgbClr val="3B3B3B"/>
                </a:solidFill>
                <a:effectLst/>
                <a:latin typeface="Consolas" panose="020B0609020204030204" pitchFamily="49" charset="0"/>
              </a:rPr>
              <a:t>) { </a:t>
            </a:r>
            <a:r>
              <a:rPr lang="en-US" altLang="zh-CN" sz="1400" b="0" dirty="0">
                <a:solidFill>
                  <a:srgbClr val="AF00DB"/>
                </a:solidFill>
                <a:effectLst/>
                <a:latin typeface="Consolas" panose="020B0609020204030204" pitchFamily="49" charset="0"/>
              </a:rPr>
              <a:t>return</a:t>
            </a:r>
            <a:r>
              <a:rPr lang="en-US" altLang="zh-CN" sz="1400" b="0" dirty="0">
                <a:solidFill>
                  <a:srgbClr val="3B3B3B"/>
                </a:solidFill>
                <a:effectLst/>
                <a:latin typeface="Consolas" panose="020B0609020204030204" pitchFamily="49" charset="0"/>
              </a:rPr>
              <a:t> </a:t>
            </a:r>
            <a:r>
              <a:rPr lang="en-US" altLang="zh-CN" sz="1400" b="0" dirty="0">
                <a:solidFill>
                  <a:srgbClr val="001080"/>
                </a:solidFill>
                <a:effectLst/>
                <a:latin typeface="Consolas" panose="020B0609020204030204" pitchFamily="49" charset="0"/>
              </a:rPr>
              <a:t>a</a:t>
            </a:r>
            <a:r>
              <a:rPr lang="en-US" altLang="zh-CN" sz="1400" b="0" dirty="0">
                <a:solidFill>
                  <a:srgbClr val="3B3B3B"/>
                </a:solidFill>
                <a:effectLst/>
                <a:latin typeface="Consolas" panose="020B0609020204030204" pitchFamily="49" charset="0"/>
              </a:rPr>
              <a:t> </a:t>
            </a:r>
            <a:r>
              <a:rPr lang="en-US" altLang="zh-CN" sz="1400" b="0" dirty="0">
                <a:solidFill>
                  <a:srgbClr val="000000"/>
                </a:solidFill>
                <a:effectLst/>
                <a:latin typeface="Consolas" panose="020B0609020204030204" pitchFamily="49" charset="0"/>
              </a:rPr>
              <a:t>*</a:t>
            </a:r>
            <a:r>
              <a:rPr lang="en-US" altLang="zh-CN" sz="1400" b="0" dirty="0">
                <a:solidFill>
                  <a:srgbClr val="3B3B3B"/>
                </a:solidFill>
                <a:effectLst/>
                <a:latin typeface="Consolas" panose="020B0609020204030204" pitchFamily="49" charset="0"/>
              </a:rPr>
              <a:t> </a:t>
            </a:r>
            <a:r>
              <a:rPr lang="en-US" altLang="zh-CN" sz="1400" b="0" dirty="0">
                <a:solidFill>
                  <a:srgbClr val="001080"/>
                </a:solidFill>
                <a:effectLst/>
                <a:latin typeface="Consolas" panose="020B0609020204030204" pitchFamily="49" charset="0"/>
              </a:rPr>
              <a:t>a</a:t>
            </a:r>
            <a:r>
              <a:rPr lang="en-US" altLang="zh-CN" sz="1400" b="0" dirty="0">
                <a:solidFill>
                  <a:srgbClr val="3B3B3B"/>
                </a:solidFill>
                <a:effectLst/>
                <a:latin typeface="Consolas" panose="020B0609020204030204" pitchFamily="49" charset="0"/>
              </a:rPr>
              <a:t>; }</a:t>
            </a:r>
            <a:endParaRPr lang="en-US" altLang="zh-CN" sz="1400" b="0" dirty="0">
              <a:solidFill>
                <a:srgbClr val="3B3B3B"/>
              </a:solidFill>
              <a:effectLst/>
              <a:latin typeface="Consolas" panose="020B0609020204030204" pitchFamily="49" charset="0"/>
            </a:endParaRPr>
          </a:p>
          <a:p>
            <a:r>
              <a:rPr lang="en-US" altLang="zh-CN" sz="1400" b="0" dirty="0">
                <a:solidFill>
                  <a:srgbClr val="0000FF"/>
                </a:solidFill>
                <a:effectLst/>
                <a:latin typeface="Consolas" panose="020B0609020204030204" pitchFamily="49" charset="0"/>
              </a:rPr>
              <a:t>int</a:t>
            </a:r>
            <a:r>
              <a:rPr lang="en-US" altLang="zh-CN" sz="1400" b="0" dirty="0">
                <a:solidFill>
                  <a:srgbClr val="3B3B3B"/>
                </a:solidFill>
                <a:effectLst/>
                <a:latin typeface="Consolas" panose="020B0609020204030204" pitchFamily="49" charset="0"/>
              </a:rPr>
              <a:t> </a:t>
            </a:r>
            <a:r>
              <a:rPr lang="en-US" altLang="zh-CN" sz="1400" b="0" dirty="0">
                <a:solidFill>
                  <a:srgbClr val="795E26"/>
                </a:solidFill>
                <a:effectLst/>
                <a:latin typeface="Consolas" panose="020B0609020204030204" pitchFamily="49" charset="0"/>
              </a:rPr>
              <a:t>func_2</a:t>
            </a:r>
            <a:r>
              <a:rPr lang="en-US" altLang="zh-CN" sz="1400" b="0" dirty="0">
                <a:solidFill>
                  <a:srgbClr val="3B3B3B"/>
                </a:solidFill>
                <a:effectLst/>
                <a:latin typeface="Consolas" panose="020B0609020204030204" pitchFamily="49" charset="0"/>
              </a:rPr>
              <a:t>(</a:t>
            </a:r>
            <a:r>
              <a:rPr lang="en-US" altLang="zh-CN" sz="1400" b="0" dirty="0">
                <a:solidFill>
                  <a:srgbClr val="0000FF"/>
                </a:solidFill>
                <a:effectLst/>
                <a:latin typeface="Consolas" panose="020B0609020204030204" pitchFamily="49" charset="0"/>
              </a:rPr>
              <a:t>const</a:t>
            </a:r>
            <a:r>
              <a:rPr lang="en-US" altLang="zh-CN" sz="1400" b="0" dirty="0">
                <a:solidFill>
                  <a:srgbClr val="3B3B3B"/>
                </a:solidFill>
                <a:effectLst/>
                <a:latin typeface="Consolas" panose="020B0609020204030204" pitchFamily="49" charset="0"/>
              </a:rPr>
              <a:t> </a:t>
            </a:r>
            <a:r>
              <a:rPr lang="en-US" altLang="zh-CN" sz="1400" b="0" dirty="0">
                <a:solidFill>
                  <a:srgbClr val="0000FF"/>
                </a:solidFill>
                <a:effectLst/>
                <a:latin typeface="Consolas" panose="020B0609020204030204" pitchFamily="49" charset="0"/>
              </a:rPr>
              <a:t>int&amp;</a:t>
            </a:r>
            <a:r>
              <a:rPr lang="en-US" altLang="zh-CN" sz="1400" b="0" dirty="0">
                <a:solidFill>
                  <a:srgbClr val="3B3B3B"/>
                </a:solidFill>
                <a:effectLst/>
                <a:latin typeface="Consolas" panose="020B0609020204030204" pitchFamily="49" charset="0"/>
              </a:rPr>
              <a:t> </a:t>
            </a:r>
            <a:r>
              <a:rPr lang="en-US" altLang="zh-CN" sz="1400" b="0" dirty="0">
                <a:solidFill>
                  <a:srgbClr val="001080"/>
                </a:solidFill>
                <a:effectLst/>
                <a:latin typeface="Consolas" panose="020B0609020204030204" pitchFamily="49" charset="0"/>
              </a:rPr>
              <a:t>a</a:t>
            </a:r>
            <a:r>
              <a:rPr lang="en-US" altLang="zh-CN" sz="1400" b="0" dirty="0">
                <a:solidFill>
                  <a:srgbClr val="3B3B3B"/>
                </a:solidFill>
                <a:effectLst/>
                <a:latin typeface="Consolas" panose="020B0609020204030204" pitchFamily="49" charset="0"/>
              </a:rPr>
              <a:t>) { </a:t>
            </a:r>
            <a:r>
              <a:rPr lang="en-US" altLang="zh-CN" sz="1400" b="0" dirty="0">
                <a:solidFill>
                  <a:srgbClr val="AF00DB"/>
                </a:solidFill>
                <a:effectLst/>
                <a:latin typeface="Consolas" panose="020B0609020204030204" pitchFamily="49" charset="0"/>
              </a:rPr>
              <a:t>return</a:t>
            </a:r>
            <a:r>
              <a:rPr lang="en-US" altLang="zh-CN" sz="1400" b="0" dirty="0">
                <a:solidFill>
                  <a:srgbClr val="3B3B3B"/>
                </a:solidFill>
                <a:effectLst/>
                <a:latin typeface="Consolas" panose="020B0609020204030204" pitchFamily="49" charset="0"/>
              </a:rPr>
              <a:t> </a:t>
            </a:r>
            <a:r>
              <a:rPr lang="en-US" altLang="zh-CN" sz="1400" b="0" dirty="0">
                <a:solidFill>
                  <a:srgbClr val="001080"/>
                </a:solidFill>
                <a:effectLst/>
                <a:latin typeface="Consolas" panose="020B0609020204030204" pitchFamily="49" charset="0"/>
              </a:rPr>
              <a:t>a</a:t>
            </a:r>
            <a:r>
              <a:rPr lang="en-US" altLang="zh-CN" sz="1400" b="0" dirty="0">
                <a:solidFill>
                  <a:srgbClr val="3B3B3B"/>
                </a:solidFill>
                <a:effectLst/>
                <a:latin typeface="Consolas" panose="020B0609020204030204" pitchFamily="49" charset="0"/>
              </a:rPr>
              <a:t> </a:t>
            </a:r>
            <a:r>
              <a:rPr lang="en-US" altLang="zh-CN" sz="1400" b="0" dirty="0">
                <a:solidFill>
                  <a:srgbClr val="000000"/>
                </a:solidFill>
                <a:effectLst/>
                <a:latin typeface="Consolas" panose="020B0609020204030204" pitchFamily="49" charset="0"/>
              </a:rPr>
              <a:t>*</a:t>
            </a:r>
            <a:r>
              <a:rPr lang="en-US" altLang="zh-CN" sz="1400" b="0" dirty="0">
                <a:solidFill>
                  <a:srgbClr val="3B3B3B"/>
                </a:solidFill>
                <a:effectLst/>
                <a:latin typeface="Consolas" panose="020B0609020204030204" pitchFamily="49" charset="0"/>
              </a:rPr>
              <a:t> </a:t>
            </a:r>
            <a:r>
              <a:rPr lang="en-US" altLang="zh-CN" sz="1400" b="0" dirty="0">
                <a:solidFill>
                  <a:srgbClr val="001080"/>
                </a:solidFill>
                <a:effectLst/>
                <a:latin typeface="Consolas" panose="020B0609020204030204" pitchFamily="49" charset="0"/>
              </a:rPr>
              <a:t>a</a:t>
            </a:r>
            <a:r>
              <a:rPr lang="en-US" altLang="zh-CN" sz="1400" b="0" dirty="0">
                <a:solidFill>
                  <a:srgbClr val="3B3B3B"/>
                </a:solidFill>
                <a:effectLst/>
                <a:latin typeface="Consolas" panose="020B0609020204030204" pitchFamily="49" charset="0"/>
              </a:rPr>
              <a:t>; }</a:t>
            </a:r>
            <a:endParaRPr lang="en-US" altLang="zh-CN" sz="1400" b="0" dirty="0">
              <a:solidFill>
                <a:srgbClr val="3B3B3B"/>
              </a:solidFill>
              <a:effectLst/>
              <a:latin typeface="Consolas" panose="020B0609020204030204" pitchFamily="49" charset="0"/>
            </a:endParaRPr>
          </a:p>
          <a:p>
            <a:r>
              <a:rPr lang="en-US" altLang="zh-CN" sz="1400" b="0" dirty="0">
                <a:solidFill>
                  <a:srgbClr val="0000FF"/>
                </a:solidFill>
                <a:effectLst/>
                <a:latin typeface="Consolas" panose="020B0609020204030204" pitchFamily="49" charset="0"/>
              </a:rPr>
              <a:t>int</a:t>
            </a:r>
            <a:r>
              <a:rPr lang="en-US" altLang="zh-CN" sz="1400" b="0" dirty="0">
                <a:solidFill>
                  <a:srgbClr val="3B3B3B"/>
                </a:solidFill>
                <a:effectLst/>
                <a:latin typeface="Consolas" panose="020B0609020204030204" pitchFamily="49" charset="0"/>
              </a:rPr>
              <a:t> </a:t>
            </a:r>
            <a:r>
              <a:rPr lang="en-US" altLang="zh-CN" sz="1400" b="0" dirty="0">
                <a:solidFill>
                  <a:srgbClr val="795E26"/>
                </a:solidFill>
                <a:effectLst/>
                <a:latin typeface="Consolas" panose="020B0609020204030204" pitchFamily="49" charset="0"/>
              </a:rPr>
              <a:t>main</a:t>
            </a:r>
            <a:r>
              <a:rPr lang="en-US" altLang="zh-CN" sz="1400" b="0" dirty="0">
                <a:solidFill>
                  <a:srgbClr val="3B3B3B"/>
                </a:solidFill>
                <a:effectLst/>
                <a:latin typeface="Consolas" panose="020B0609020204030204" pitchFamily="49" charset="0"/>
              </a:rPr>
              <a:t>() {</a:t>
            </a:r>
            <a:endParaRPr lang="en-US" altLang="zh-CN" sz="1400" b="0" dirty="0">
              <a:solidFill>
                <a:srgbClr val="3B3B3B"/>
              </a:solidFill>
              <a:effectLst/>
              <a:latin typeface="Consolas" panose="020B0609020204030204" pitchFamily="49" charset="0"/>
            </a:endParaRPr>
          </a:p>
          <a:p>
            <a:r>
              <a:rPr lang="en-US" altLang="zh-CN" sz="1400" b="0" dirty="0">
                <a:solidFill>
                  <a:srgbClr val="008000"/>
                </a:solidFill>
                <a:effectLst/>
                <a:latin typeface="Consolas" panose="020B0609020204030204" pitchFamily="49" charset="0"/>
              </a:rPr>
              <a:t>//  func_1(10); // compile error</a:t>
            </a:r>
            <a:endParaRPr lang="en-US" altLang="zh-CN" sz="1400" b="0" dirty="0">
              <a:solidFill>
                <a:srgbClr val="3B3B3B"/>
              </a:solidFill>
              <a:effectLst/>
              <a:latin typeface="Consolas" panose="020B0609020204030204" pitchFamily="49" charset="0"/>
            </a:endParaRPr>
          </a:p>
          <a:p>
            <a:r>
              <a:rPr lang="en-US" altLang="zh-CN" sz="1400" b="0" dirty="0">
                <a:solidFill>
                  <a:srgbClr val="3B3B3B"/>
                </a:solidFill>
                <a:effectLst/>
                <a:latin typeface="Consolas" panose="020B0609020204030204" pitchFamily="49" charset="0"/>
              </a:rPr>
              <a:t>    </a:t>
            </a:r>
            <a:r>
              <a:rPr lang="en-US" altLang="zh-CN" sz="1400" b="0" dirty="0">
                <a:solidFill>
                  <a:srgbClr val="795E26"/>
                </a:solidFill>
                <a:effectLst/>
                <a:latin typeface="Consolas" panose="020B0609020204030204" pitchFamily="49" charset="0"/>
              </a:rPr>
              <a:t>func_2</a:t>
            </a:r>
            <a:r>
              <a:rPr lang="en-US" altLang="zh-CN" sz="1400" b="0" dirty="0">
                <a:solidFill>
                  <a:srgbClr val="3B3B3B"/>
                </a:solidFill>
                <a:effectLst/>
                <a:latin typeface="Consolas" panose="020B0609020204030204" pitchFamily="49" charset="0"/>
              </a:rPr>
              <a:t>(</a:t>
            </a:r>
            <a:r>
              <a:rPr lang="en-US" altLang="zh-CN" sz="1400" b="0" dirty="0">
                <a:solidFill>
                  <a:srgbClr val="098658"/>
                </a:solidFill>
                <a:effectLst/>
                <a:latin typeface="Consolas" panose="020B0609020204030204" pitchFamily="49" charset="0"/>
              </a:rPr>
              <a:t>10</a:t>
            </a:r>
            <a:r>
              <a:rPr lang="en-US" altLang="zh-CN" sz="1400" b="0" dirty="0">
                <a:solidFill>
                  <a:srgbClr val="3B3B3B"/>
                </a:solidFill>
                <a:effectLst/>
                <a:latin typeface="Consolas" panose="020B0609020204030204" pitchFamily="49" charset="0"/>
              </a:rPr>
              <a:t>);</a:t>
            </a:r>
            <a:r>
              <a:rPr lang="en-US" altLang="zh-CN" sz="1400" b="0" dirty="0">
                <a:solidFill>
                  <a:srgbClr val="008000"/>
                </a:solidFill>
                <a:effectLst/>
                <a:latin typeface="Consolas" panose="020B0609020204030204" pitchFamily="49" charset="0"/>
              </a:rPr>
              <a:t> // success</a:t>
            </a:r>
            <a:endParaRPr lang="en-US" altLang="zh-CN" sz="1400" b="0" dirty="0">
              <a:solidFill>
                <a:srgbClr val="3B3B3B"/>
              </a:solidFill>
              <a:effectLst/>
              <a:latin typeface="Consolas" panose="020B0609020204030204" pitchFamily="49" charset="0"/>
            </a:endParaRPr>
          </a:p>
          <a:p>
            <a:r>
              <a:rPr lang="en-US" altLang="zh-CN" sz="1400" b="0" dirty="0">
                <a:solidFill>
                  <a:srgbClr val="3B3B3B"/>
                </a:solidFill>
                <a:effectLst/>
                <a:latin typeface="Consolas" panose="020B0609020204030204" pitchFamily="49" charset="0"/>
              </a:rPr>
              <a:t>    </a:t>
            </a:r>
            <a:r>
              <a:rPr lang="en-US" altLang="zh-CN" sz="1400" b="0" dirty="0">
                <a:solidFill>
                  <a:srgbClr val="0000FF"/>
                </a:solidFill>
                <a:effectLst/>
                <a:latin typeface="Consolas" panose="020B0609020204030204" pitchFamily="49" charset="0"/>
              </a:rPr>
              <a:t>int</a:t>
            </a:r>
            <a:r>
              <a:rPr lang="en-US" altLang="zh-CN" sz="1400" b="0" dirty="0">
                <a:solidFill>
                  <a:srgbClr val="3B3B3B"/>
                </a:solidFill>
                <a:effectLst/>
                <a:latin typeface="Consolas" panose="020B0609020204030204" pitchFamily="49" charset="0"/>
              </a:rPr>
              <a:t> </a:t>
            </a:r>
            <a:r>
              <a:rPr lang="en-US" altLang="zh-CN" sz="1400" b="0" dirty="0">
                <a:solidFill>
                  <a:srgbClr val="001080"/>
                </a:solidFill>
                <a:effectLst/>
                <a:latin typeface="Consolas" panose="020B0609020204030204" pitchFamily="49" charset="0"/>
              </a:rPr>
              <a:t>a</a:t>
            </a:r>
            <a:r>
              <a:rPr lang="en-US" altLang="zh-CN" sz="1400" b="0" dirty="0">
                <a:solidFill>
                  <a:srgbClr val="3B3B3B"/>
                </a:solidFill>
                <a:effectLst/>
                <a:latin typeface="Consolas" panose="020B0609020204030204" pitchFamily="49" charset="0"/>
              </a:rPr>
              <a:t> </a:t>
            </a:r>
            <a:r>
              <a:rPr lang="en-US" altLang="zh-CN" sz="1400" b="0" dirty="0">
                <a:solidFill>
                  <a:srgbClr val="000000"/>
                </a:solidFill>
                <a:effectLst/>
                <a:latin typeface="Consolas" panose="020B0609020204030204" pitchFamily="49" charset="0"/>
              </a:rPr>
              <a:t>=</a:t>
            </a:r>
            <a:r>
              <a:rPr lang="en-US" altLang="zh-CN" sz="1400" b="0" dirty="0">
                <a:solidFill>
                  <a:srgbClr val="3B3B3B"/>
                </a:solidFill>
                <a:effectLst/>
                <a:latin typeface="Consolas" panose="020B0609020204030204" pitchFamily="49" charset="0"/>
              </a:rPr>
              <a:t> </a:t>
            </a:r>
            <a:r>
              <a:rPr lang="en-US" altLang="zh-CN" sz="1400" b="0" dirty="0">
                <a:solidFill>
                  <a:srgbClr val="098658"/>
                </a:solidFill>
                <a:effectLst/>
                <a:latin typeface="Consolas" panose="020B0609020204030204" pitchFamily="49" charset="0"/>
              </a:rPr>
              <a:t>10</a:t>
            </a:r>
            <a:r>
              <a:rPr lang="en-US" altLang="zh-CN" sz="1400" b="0" dirty="0">
                <a:solidFill>
                  <a:srgbClr val="3B3B3B"/>
                </a:solidFill>
                <a:effectLst/>
                <a:latin typeface="Consolas" panose="020B0609020204030204" pitchFamily="49" charset="0"/>
              </a:rPr>
              <a:t>;</a:t>
            </a:r>
            <a:endParaRPr lang="en-US" altLang="zh-CN" sz="1400" b="0" dirty="0">
              <a:solidFill>
                <a:srgbClr val="3B3B3B"/>
              </a:solidFill>
              <a:effectLst/>
              <a:latin typeface="Consolas" panose="020B0609020204030204" pitchFamily="49" charset="0"/>
            </a:endParaRPr>
          </a:p>
          <a:p>
            <a:r>
              <a:rPr lang="en-US" altLang="zh-CN" sz="1400" b="0" dirty="0">
                <a:solidFill>
                  <a:srgbClr val="3B3B3B"/>
                </a:solidFill>
                <a:effectLst/>
                <a:latin typeface="Consolas" panose="020B0609020204030204" pitchFamily="49" charset="0"/>
              </a:rPr>
              <a:t>    </a:t>
            </a:r>
            <a:r>
              <a:rPr lang="en-US" altLang="zh-CN" sz="1400" b="0" dirty="0">
                <a:solidFill>
                  <a:srgbClr val="795E26"/>
                </a:solidFill>
                <a:effectLst/>
                <a:latin typeface="Consolas" panose="020B0609020204030204" pitchFamily="49" charset="0"/>
              </a:rPr>
              <a:t>func_1</a:t>
            </a:r>
            <a:r>
              <a:rPr lang="en-US" altLang="zh-CN" sz="1400" b="0" dirty="0">
                <a:solidFill>
                  <a:srgbClr val="3B3B3B"/>
                </a:solidFill>
                <a:effectLst/>
                <a:latin typeface="Consolas" panose="020B0609020204030204" pitchFamily="49" charset="0"/>
              </a:rPr>
              <a:t>(</a:t>
            </a:r>
            <a:r>
              <a:rPr lang="en-US" altLang="zh-CN" sz="1400" b="0" dirty="0">
                <a:solidFill>
                  <a:srgbClr val="001080"/>
                </a:solidFill>
                <a:effectLst/>
                <a:latin typeface="Consolas" panose="020B0609020204030204" pitchFamily="49" charset="0"/>
              </a:rPr>
              <a:t>a</a:t>
            </a:r>
            <a:r>
              <a:rPr lang="en-US" altLang="zh-CN" sz="1400" b="0" dirty="0">
                <a:solidFill>
                  <a:srgbClr val="3B3B3B"/>
                </a:solidFill>
                <a:effectLst/>
                <a:latin typeface="Consolas" panose="020B0609020204030204" pitchFamily="49" charset="0"/>
              </a:rPr>
              <a:t>);</a:t>
            </a:r>
            <a:endParaRPr lang="en-US" altLang="zh-CN" sz="1400" b="0" dirty="0">
              <a:solidFill>
                <a:srgbClr val="3B3B3B"/>
              </a:solidFill>
              <a:effectLst/>
              <a:latin typeface="Consolas" panose="020B0609020204030204" pitchFamily="49" charset="0"/>
            </a:endParaRPr>
          </a:p>
          <a:p>
            <a:r>
              <a:rPr lang="en-US" altLang="zh-CN" sz="1400" b="0" dirty="0">
                <a:solidFill>
                  <a:srgbClr val="3B3B3B"/>
                </a:solidFill>
                <a:effectLst/>
                <a:latin typeface="Consolas" panose="020B0609020204030204" pitchFamily="49" charset="0"/>
              </a:rPr>
              <a:t>    </a:t>
            </a:r>
            <a:r>
              <a:rPr lang="en-US" altLang="zh-CN" sz="1400" b="0" dirty="0">
                <a:solidFill>
                  <a:srgbClr val="795E26"/>
                </a:solidFill>
                <a:effectLst/>
                <a:latin typeface="Consolas" panose="020B0609020204030204" pitchFamily="49" charset="0"/>
              </a:rPr>
              <a:t>func_2</a:t>
            </a:r>
            <a:r>
              <a:rPr lang="en-US" altLang="zh-CN" sz="1400" b="0" dirty="0">
                <a:solidFill>
                  <a:srgbClr val="3B3B3B"/>
                </a:solidFill>
                <a:effectLst/>
                <a:latin typeface="Consolas" panose="020B0609020204030204" pitchFamily="49" charset="0"/>
              </a:rPr>
              <a:t>(</a:t>
            </a:r>
            <a:r>
              <a:rPr lang="en-US" altLang="zh-CN" sz="1400" b="0" dirty="0">
                <a:solidFill>
                  <a:srgbClr val="001080"/>
                </a:solidFill>
                <a:effectLst/>
                <a:latin typeface="Consolas" panose="020B0609020204030204" pitchFamily="49" charset="0"/>
              </a:rPr>
              <a:t>a</a:t>
            </a:r>
            <a:r>
              <a:rPr lang="en-US" altLang="zh-CN" sz="1400" b="0" dirty="0">
                <a:solidFill>
                  <a:srgbClr val="3B3B3B"/>
                </a:solidFill>
                <a:effectLst/>
                <a:latin typeface="Consolas" panose="020B0609020204030204" pitchFamily="49" charset="0"/>
              </a:rPr>
              <a:t>);</a:t>
            </a:r>
            <a:endParaRPr lang="en-US" altLang="zh-CN" sz="1400" b="0" dirty="0">
              <a:solidFill>
                <a:srgbClr val="3B3B3B"/>
              </a:solidFill>
              <a:effectLst/>
              <a:latin typeface="Consolas" panose="020B0609020204030204" pitchFamily="49" charset="0"/>
            </a:endParaRPr>
          </a:p>
          <a:p>
            <a:r>
              <a:rPr lang="en-US" altLang="zh-CN" sz="1400" b="0" dirty="0">
                <a:solidFill>
                  <a:srgbClr val="3B3B3B"/>
                </a:solidFill>
                <a:effectLst/>
                <a:latin typeface="Consolas" panose="020B0609020204030204" pitchFamily="49" charset="0"/>
              </a:rPr>
              <a:t>    </a:t>
            </a:r>
            <a:r>
              <a:rPr lang="en-US" altLang="zh-CN" sz="1400" b="0" dirty="0">
                <a:solidFill>
                  <a:srgbClr val="AF00DB"/>
                </a:solidFill>
                <a:effectLst/>
                <a:latin typeface="Consolas" panose="020B0609020204030204" pitchFamily="49" charset="0"/>
              </a:rPr>
              <a:t>return</a:t>
            </a:r>
            <a:r>
              <a:rPr lang="en-US" altLang="zh-CN" sz="1400" b="0" dirty="0">
                <a:solidFill>
                  <a:srgbClr val="3B3B3B"/>
                </a:solidFill>
                <a:effectLst/>
                <a:latin typeface="Consolas" panose="020B0609020204030204" pitchFamily="49" charset="0"/>
              </a:rPr>
              <a:t> </a:t>
            </a:r>
            <a:r>
              <a:rPr lang="en-US" altLang="zh-CN" sz="1400" b="0" dirty="0">
                <a:solidFill>
                  <a:srgbClr val="098658"/>
                </a:solidFill>
                <a:effectLst/>
                <a:latin typeface="Consolas" panose="020B0609020204030204" pitchFamily="49" charset="0"/>
              </a:rPr>
              <a:t>0</a:t>
            </a:r>
            <a:r>
              <a:rPr lang="en-US" altLang="zh-CN" sz="1400" b="0" dirty="0">
                <a:solidFill>
                  <a:srgbClr val="3B3B3B"/>
                </a:solidFill>
                <a:effectLst/>
                <a:latin typeface="Consolas" panose="020B0609020204030204" pitchFamily="49" charset="0"/>
              </a:rPr>
              <a:t>;</a:t>
            </a:r>
            <a:endParaRPr lang="en-US" altLang="zh-CN" sz="1400" b="0" dirty="0">
              <a:solidFill>
                <a:srgbClr val="3B3B3B"/>
              </a:solidFill>
              <a:effectLst/>
              <a:latin typeface="Consolas" panose="020B0609020204030204" pitchFamily="49" charset="0"/>
            </a:endParaRPr>
          </a:p>
          <a:p>
            <a:r>
              <a:rPr lang="en-US" altLang="zh-CN" sz="1400" b="0" dirty="0">
                <a:solidFill>
                  <a:srgbClr val="3B3B3B"/>
                </a:solidFill>
                <a:effectLst/>
                <a:latin typeface="Consolas" panose="020B0609020204030204" pitchFamily="49" charset="0"/>
              </a:rPr>
              <a:t>}</a:t>
            </a:r>
            <a:endParaRPr lang="en-US" altLang="zh-CN" sz="1400" b="0" dirty="0">
              <a:solidFill>
                <a:srgbClr val="3B3B3B"/>
              </a:solidFill>
              <a:effectLst/>
              <a:latin typeface="Consolas" panose="020B0609020204030204" pitchFamily="49"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400" y="2904111"/>
            <a:ext cx="10969200" cy="837711"/>
          </a:xfrm>
        </p:spPr>
        <p:txBody>
          <a:bodyPr>
            <a:normAutofit/>
          </a:bodyPr>
          <a:lstStyle/>
          <a:p>
            <a:pPr marL="0" indent="0" algn="ctr">
              <a:buNone/>
            </a:pPr>
            <a:r>
              <a:rPr lang="en-US" altLang="zh-CN" sz="4000" dirty="0"/>
              <a:t>C++ Operators</a:t>
            </a:r>
            <a:endParaRPr lang="zh-CN" altLang="en-US" sz="4000" dirty="0"/>
          </a:p>
        </p:txBody>
      </p:sp>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normAutofit lnSpcReduction="10000"/>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9" name="内容占位符 8"/>
          <p:cNvPicPr>
            <a:picLocks noGrp="1" noChangeAspect="1"/>
          </p:cNvPicPr>
          <p:nvPr>
            <p:ph idx="1"/>
          </p:nvPr>
        </p:nvPicPr>
        <p:blipFill rotWithShape="1">
          <a:blip r:embed="rId1"/>
          <a:srcRect r="794"/>
          <a:stretch>
            <a:fillRect/>
          </a:stretch>
        </p:blipFill>
        <p:spPr>
          <a:xfrm>
            <a:off x="1239002" y="754355"/>
            <a:ext cx="9962397" cy="5486079"/>
          </a:xfrm>
        </p:spPr>
      </p:pic>
      <p:sp>
        <p:nvSpPr>
          <p:cNvPr id="7" name="object 4"/>
          <p:cNvSpPr txBox="1"/>
          <p:nvPr/>
        </p:nvSpPr>
        <p:spPr>
          <a:xfrm>
            <a:off x="262463" y="161473"/>
            <a:ext cx="3889332" cy="415983"/>
          </a:xfrm>
          <a:prstGeom prst="rect">
            <a:avLst/>
          </a:prstGeom>
        </p:spPr>
        <p:txBody>
          <a:bodyPr vert="horz" wrap="square" lIns="0" tIns="25499" rIns="0" bIns="0" rtlCol="0">
            <a:spAutoFit/>
          </a:bodyPr>
          <a:lstStyle/>
          <a:p>
            <a:pPr marL="26670">
              <a:spcBef>
                <a:spcPts val="200"/>
              </a:spcBef>
            </a:pPr>
            <a:r>
              <a:rPr sz="2535" b="1" spc="-148" dirty="0">
                <a:solidFill>
                  <a:srgbClr val="FAFAFA"/>
                </a:solidFill>
                <a:latin typeface="Tahoma" panose="020B0604030504040204"/>
                <a:cs typeface="Tahoma" panose="020B0604030504040204"/>
              </a:rPr>
              <a:t>Operators</a:t>
            </a:r>
            <a:r>
              <a:rPr sz="2535" b="1" spc="106" dirty="0">
                <a:solidFill>
                  <a:srgbClr val="FAFAFA"/>
                </a:solidFill>
                <a:latin typeface="Tahoma" panose="020B0604030504040204"/>
                <a:cs typeface="Tahoma" panose="020B0604030504040204"/>
              </a:rPr>
              <a:t> </a:t>
            </a:r>
            <a:r>
              <a:rPr sz="2535" b="1" spc="-190" dirty="0">
                <a:solidFill>
                  <a:srgbClr val="FAFAFA"/>
                </a:solidFill>
                <a:latin typeface="Tahoma" panose="020B0604030504040204"/>
                <a:cs typeface="Tahoma" panose="020B0604030504040204"/>
              </a:rPr>
              <a:t>Overview</a:t>
            </a:r>
            <a:endParaRPr sz="2535" dirty="0">
              <a:latin typeface="Tahoma" panose="020B0604030504040204"/>
              <a:cs typeface="Tahoma" panose="020B060403050404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4" y="172910"/>
            <a:ext cx="3294793" cy="415983"/>
          </a:xfrm>
          <a:prstGeom prst="rect">
            <a:avLst/>
          </a:prstGeom>
        </p:spPr>
        <p:txBody>
          <a:bodyPr vert="horz" wrap="square" lIns="0" tIns="25499" rIns="0" bIns="0" rtlCol="0" anchor="ctr" anchorCtr="0">
            <a:spAutoFit/>
          </a:bodyPr>
          <a:lstStyle/>
          <a:p>
            <a:pPr marL="26670">
              <a:spcBef>
                <a:spcPts val="200"/>
              </a:spcBef>
            </a:pPr>
            <a:r>
              <a:rPr sz="2535" spc="-148" dirty="0">
                <a:solidFill>
                  <a:srgbClr val="FAFAFA"/>
                </a:solidFill>
              </a:rPr>
              <a:t>Operators</a:t>
            </a:r>
            <a:r>
              <a:rPr sz="2535" spc="85" dirty="0">
                <a:solidFill>
                  <a:srgbClr val="FAFAFA"/>
                </a:solidFill>
              </a:rPr>
              <a:t> </a:t>
            </a:r>
            <a:r>
              <a:rPr sz="2535" spc="-159" dirty="0">
                <a:solidFill>
                  <a:srgbClr val="FAFAFA"/>
                </a:solidFill>
              </a:rPr>
              <a:t>Precedence</a:t>
            </a:r>
            <a:endParaRPr sz="2535"/>
          </a:p>
        </p:txBody>
      </p:sp>
      <p:sp>
        <p:nvSpPr>
          <p:cNvPr id="4" name="object 4"/>
          <p:cNvSpPr/>
          <p:nvPr/>
        </p:nvSpPr>
        <p:spPr>
          <a:xfrm>
            <a:off x="5719844" y="4440790"/>
            <a:ext cx="468384" cy="315387"/>
          </a:xfrm>
          <a:custGeom>
            <a:avLst/>
            <a:gdLst/>
            <a:ahLst/>
            <a:cxnLst/>
            <a:rect l="l" t="t" r="r" b="b"/>
            <a:pathLst>
              <a:path w="221614" h="149225">
                <a:moveTo>
                  <a:pt x="221386" y="0"/>
                </a:moveTo>
                <a:lnTo>
                  <a:pt x="0" y="0"/>
                </a:lnTo>
                <a:lnTo>
                  <a:pt x="0" y="148793"/>
                </a:lnTo>
                <a:lnTo>
                  <a:pt x="221386" y="148793"/>
                </a:lnTo>
                <a:lnTo>
                  <a:pt x="221386" y="0"/>
                </a:lnTo>
                <a:close/>
              </a:path>
            </a:pathLst>
          </a:custGeom>
          <a:solidFill>
            <a:srgbClr val="EDEDED"/>
          </a:solidFill>
        </p:spPr>
        <p:txBody>
          <a:bodyPr wrap="square" lIns="0" tIns="0" rIns="0" bIns="0" rtlCol="0"/>
          <a:lstStyle/>
          <a:p>
            <a:endParaRPr sz="3805"/>
          </a:p>
        </p:txBody>
      </p:sp>
      <p:sp>
        <p:nvSpPr>
          <p:cNvPr id="5" name="object 5"/>
          <p:cNvSpPr/>
          <p:nvPr/>
        </p:nvSpPr>
        <p:spPr>
          <a:xfrm>
            <a:off x="6366669" y="4470713"/>
            <a:ext cx="468384" cy="285862"/>
          </a:xfrm>
          <a:custGeom>
            <a:avLst/>
            <a:gdLst/>
            <a:ahLst/>
            <a:cxnLst/>
            <a:rect l="l" t="t" r="r" b="b"/>
            <a:pathLst>
              <a:path w="221614" h="135255">
                <a:moveTo>
                  <a:pt x="221386" y="0"/>
                </a:moveTo>
                <a:lnTo>
                  <a:pt x="0" y="0"/>
                </a:lnTo>
                <a:lnTo>
                  <a:pt x="0" y="134635"/>
                </a:lnTo>
                <a:lnTo>
                  <a:pt x="221386" y="134635"/>
                </a:lnTo>
                <a:lnTo>
                  <a:pt x="221386" y="0"/>
                </a:lnTo>
                <a:close/>
              </a:path>
            </a:pathLst>
          </a:custGeom>
          <a:solidFill>
            <a:srgbClr val="EDEDED"/>
          </a:solidFill>
        </p:spPr>
        <p:txBody>
          <a:bodyPr wrap="square" lIns="0" tIns="0" rIns="0" bIns="0" rtlCol="0"/>
          <a:lstStyle/>
          <a:p>
            <a:endParaRPr sz="3805"/>
          </a:p>
        </p:txBody>
      </p:sp>
      <p:sp>
        <p:nvSpPr>
          <p:cNvPr id="6" name="object 6"/>
          <p:cNvSpPr/>
          <p:nvPr/>
        </p:nvSpPr>
        <p:spPr>
          <a:xfrm>
            <a:off x="7013523" y="4440790"/>
            <a:ext cx="468384" cy="315387"/>
          </a:xfrm>
          <a:custGeom>
            <a:avLst/>
            <a:gdLst/>
            <a:ahLst/>
            <a:cxnLst/>
            <a:rect l="l" t="t" r="r" b="b"/>
            <a:pathLst>
              <a:path w="221614" h="149225">
                <a:moveTo>
                  <a:pt x="221381" y="0"/>
                </a:moveTo>
                <a:lnTo>
                  <a:pt x="0" y="0"/>
                </a:lnTo>
                <a:lnTo>
                  <a:pt x="0" y="148793"/>
                </a:lnTo>
                <a:lnTo>
                  <a:pt x="221381" y="148793"/>
                </a:lnTo>
                <a:lnTo>
                  <a:pt x="221381" y="0"/>
                </a:lnTo>
                <a:close/>
              </a:path>
            </a:pathLst>
          </a:custGeom>
          <a:solidFill>
            <a:srgbClr val="EDEDED"/>
          </a:solidFill>
        </p:spPr>
        <p:txBody>
          <a:bodyPr wrap="square" lIns="0" tIns="0" rIns="0" bIns="0" rtlCol="0"/>
          <a:lstStyle/>
          <a:p>
            <a:endParaRPr sz="3805"/>
          </a:p>
        </p:txBody>
      </p:sp>
      <p:sp>
        <p:nvSpPr>
          <p:cNvPr id="7" name="object 7"/>
          <p:cNvSpPr/>
          <p:nvPr/>
        </p:nvSpPr>
        <p:spPr>
          <a:xfrm>
            <a:off x="7660376" y="4391478"/>
            <a:ext cx="468384" cy="389202"/>
          </a:xfrm>
          <a:custGeom>
            <a:avLst/>
            <a:gdLst/>
            <a:ahLst/>
            <a:cxnLst/>
            <a:rect l="l" t="t" r="r" b="b"/>
            <a:pathLst>
              <a:path w="221614" h="184150">
                <a:moveTo>
                  <a:pt x="221386" y="0"/>
                </a:moveTo>
                <a:lnTo>
                  <a:pt x="0" y="0"/>
                </a:lnTo>
                <a:lnTo>
                  <a:pt x="0" y="183629"/>
                </a:lnTo>
                <a:lnTo>
                  <a:pt x="221386" y="183629"/>
                </a:lnTo>
                <a:lnTo>
                  <a:pt x="221386" y="0"/>
                </a:lnTo>
                <a:close/>
              </a:path>
            </a:pathLst>
          </a:custGeom>
          <a:solidFill>
            <a:srgbClr val="EDEDED"/>
          </a:solidFill>
        </p:spPr>
        <p:txBody>
          <a:bodyPr wrap="square" lIns="0" tIns="0" rIns="0" bIns="0" rtlCol="0"/>
          <a:lstStyle/>
          <a:p>
            <a:endParaRPr sz="3805"/>
          </a:p>
        </p:txBody>
      </p:sp>
      <p:sp>
        <p:nvSpPr>
          <p:cNvPr id="8" name="object 8"/>
          <p:cNvSpPr/>
          <p:nvPr/>
        </p:nvSpPr>
        <p:spPr>
          <a:xfrm>
            <a:off x="8307203" y="4391478"/>
            <a:ext cx="468384" cy="389202"/>
          </a:xfrm>
          <a:custGeom>
            <a:avLst/>
            <a:gdLst/>
            <a:ahLst/>
            <a:cxnLst/>
            <a:rect l="l" t="t" r="r" b="b"/>
            <a:pathLst>
              <a:path w="221614" h="184150">
                <a:moveTo>
                  <a:pt x="221386" y="0"/>
                </a:moveTo>
                <a:lnTo>
                  <a:pt x="0" y="0"/>
                </a:lnTo>
                <a:lnTo>
                  <a:pt x="0" y="183629"/>
                </a:lnTo>
                <a:lnTo>
                  <a:pt x="221386" y="183629"/>
                </a:lnTo>
                <a:lnTo>
                  <a:pt x="221386" y="0"/>
                </a:lnTo>
                <a:close/>
              </a:path>
            </a:pathLst>
          </a:custGeom>
          <a:solidFill>
            <a:srgbClr val="EDEDED"/>
          </a:solidFill>
        </p:spPr>
        <p:txBody>
          <a:bodyPr wrap="square" lIns="0" tIns="0" rIns="0" bIns="0" rtlCol="0"/>
          <a:lstStyle/>
          <a:p>
            <a:endParaRPr sz="3805"/>
          </a:p>
        </p:txBody>
      </p:sp>
      <p:sp>
        <p:nvSpPr>
          <p:cNvPr id="9" name="object 9"/>
          <p:cNvSpPr/>
          <p:nvPr/>
        </p:nvSpPr>
        <p:spPr>
          <a:xfrm>
            <a:off x="8954055" y="4419399"/>
            <a:ext cx="468384" cy="336861"/>
          </a:xfrm>
          <a:custGeom>
            <a:avLst/>
            <a:gdLst/>
            <a:ahLst/>
            <a:cxnLst/>
            <a:rect l="l" t="t" r="r" b="b"/>
            <a:pathLst>
              <a:path w="221614" h="159385">
                <a:moveTo>
                  <a:pt x="221386" y="0"/>
                </a:moveTo>
                <a:lnTo>
                  <a:pt x="0" y="0"/>
                </a:lnTo>
                <a:lnTo>
                  <a:pt x="0" y="158913"/>
                </a:lnTo>
                <a:lnTo>
                  <a:pt x="221386" y="158913"/>
                </a:lnTo>
                <a:lnTo>
                  <a:pt x="221386" y="0"/>
                </a:lnTo>
                <a:close/>
              </a:path>
            </a:pathLst>
          </a:custGeom>
          <a:solidFill>
            <a:srgbClr val="EDEDED"/>
          </a:solidFill>
        </p:spPr>
        <p:txBody>
          <a:bodyPr wrap="square" lIns="0" tIns="0" rIns="0" bIns="0" rtlCol="0"/>
          <a:lstStyle/>
          <a:p>
            <a:endParaRPr sz="3805"/>
          </a:p>
        </p:txBody>
      </p:sp>
      <p:sp>
        <p:nvSpPr>
          <p:cNvPr id="10" name="object 10"/>
          <p:cNvSpPr/>
          <p:nvPr/>
        </p:nvSpPr>
        <p:spPr>
          <a:xfrm>
            <a:off x="9600907" y="4419399"/>
            <a:ext cx="468384" cy="336861"/>
          </a:xfrm>
          <a:custGeom>
            <a:avLst/>
            <a:gdLst/>
            <a:ahLst/>
            <a:cxnLst/>
            <a:rect l="l" t="t" r="r" b="b"/>
            <a:pathLst>
              <a:path w="221614" h="159385">
                <a:moveTo>
                  <a:pt x="221386" y="0"/>
                </a:moveTo>
                <a:lnTo>
                  <a:pt x="0" y="0"/>
                </a:lnTo>
                <a:lnTo>
                  <a:pt x="0" y="158913"/>
                </a:lnTo>
                <a:lnTo>
                  <a:pt x="221386" y="158913"/>
                </a:lnTo>
                <a:lnTo>
                  <a:pt x="221386" y="0"/>
                </a:lnTo>
                <a:close/>
              </a:path>
            </a:pathLst>
          </a:custGeom>
          <a:solidFill>
            <a:srgbClr val="EDEDED"/>
          </a:solidFill>
        </p:spPr>
        <p:txBody>
          <a:bodyPr wrap="square" lIns="0" tIns="0" rIns="0" bIns="0" rtlCol="0"/>
          <a:lstStyle/>
          <a:p>
            <a:endParaRPr sz="3805"/>
          </a:p>
        </p:txBody>
      </p:sp>
      <p:sp>
        <p:nvSpPr>
          <p:cNvPr id="11" name="object 11"/>
          <p:cNvSpPr/>
          <p:nvPr/>
        </p:nvSpPr>
        <p:spPr>
          <a:xfrm>
            <a:off x="10247760" y="4419399"/>
            <a:ext cx="468384" cy="336861"/>
          </a:xfrm>
          <a:custGeom>
            <a:avLst/>
            <a:gdLst/>
            <a:ahLst/>
            <a:cxnLst/>
            <a:rect l="l" t="t" r="r" b="b"/>
            <a:pathLst>
              <a:path w="221614" h="159385">
                <a:moveTo>
                  <a:pt x="221386" y="0"/>
                </a:moveTo>
                <a:lnTo>
                  <a:pt x="0" y="0"/>
                </a:lnTo>
                <a:lnTo>
                  <a:pt x="0" y="158913"/>
                </a:lnTo>
                <a:lnTo>
                  <a:pt x="221386" y="158913"/>
                </a:lnTo>
                <a:lnTo>
                  <a:pt x="221386" y="0"/>
                </a:lnTo>
                <a:close/>
              </a:path>
            </a:pathLst>
          </a:custGeom>
          <a:solidFill>
            <a:srgbClr val="EDEDED"/>
          </a:solidFill>
        </p:spPr>
        <p:txBody>
          <a:bodyPr wrap="square" lIns="0" tIns="0" rIns="0" bIns="0" rtlCol="0"/>
          <a:lstStyle/>
          <a:p>
            <a:endParaRPr sz="3805"/>
          </a:p>
        </p:txBody>
      </p:sp>
      <p:sp>
        <p:nvSpPr>
          <p:cNvPr id="12" name="object 12"/>
          <p:cNvSpPr/>
          <p:nvPr/>
        </p:nvSpPr>
        <p:spPr>
          <a:xfrm>
            <a:off x="1349478" y="4848347"/>
            <a:ext cx="622723" cy="326124"/>
          </a:xfrm>
          <a:custGeom>
            <a:avLst/>
            <a:gdLst/>
            <a:ahLst/>
            <a:cxnLst/>
            <a:rect l="l" t="t" r="r" b="b"/>
            <a:pathLst>
              <a:path w="294640" h="154305">
                <a:moveTo>
                  <a:pt x="294119" y="0"/>
                </a:moveTo>
                <a:lnTo>
                  <a:pt x="0" y="0"/>
                </a:lnTo>
                <a:lnTo>
                  <a:pt x="0" y="153849"/>
                </a:lnTo>
                <a:lnTo>
                  <a:pt x="294119" y="153849"/>
                </a:lnTo>
                <a:lnTo>
                  <a:pt x="294119" y="0"/>
                </a:lnTo>
                <a:close/>
              </a:path>
            </a:pathLst>
          </a:custGeom>
          <a:solidFill>
            <a:srgbClr val="EDEDED"/>
          </a:solidFill>
        </p:spPr>
        <p:txBody>
          <a:bodyPr wrap="square" lIns="0" tIns="0" rIns="0" bIns="0" rtlCol="0"/>
          <a:lstStyle/>
          <a:p>
            <a:endParaRPr sz="3805"/>
          </a:p>
        </p:txBody>
      </p:sp>
      <p:sp>
        <p:nvSpPr>
          <p:cNvPr id="13" name="object 13"/>
          <p:cNvSpPr/>
          <p:nvPr/>
        </p:nvSpPr>
        <p:spPr>
          <a:xfrm>
            <a:off x="2150058" y="4848347"/>
            <a:ext cx="622723" cy="326124"/>
          </a:xfrm>
          <a:custGeom>
            <a:avLst/>
            <a:gdLst/>
            <a:ahLst/>
            <a:cxnLst/>
            <a:rect l="l" t="t" r="r" b="b"/>
            <a:pathLst>
              <a:path w="294640" h="154305">
                <a:moveTo>
                  <a:pt x="294119" y="0"/>
                </a:moveTo>
                <a:lnTo>
                  <a:pt x="0" y="0"/>
                </a:lnTo>
                <a:lnTo>
                  <a:pt x="0" y="153849"/>
                </a:lnTo>
                <a:lnTo>
                  <a:pt x="294119" y="153849"/>
                </a:lnTo>
                <a:lnTo>
                  <a:pt x="294119" y="0"/>
                </a:lnTo>
                <a:close/>
              </a:path>
            </a:pathLst>
          </a:custGeom>
          <a:solidFill>
            <a:srgbClr val="EDEDED"/>
          </a:solidFill>
        </p:spPr>
        <p:txBody>
          <a:bodyPr wrap="square" lIns="0" tIns="0" rIns="0" bIns="0" rtlCol="0"/>
          <a:lstStyle/>
          <a:p>
            <a:endParaRPr sz="3805"/>
          </a:p>
        </p:txBody>
      </p:sp>
      <p:sp>
        <p:nvSpPr>
          <p:cNvPr id="14" name="object 14"/>
          <p:cNvSpPr txBox="1"/>
          <p:nvPr/>
        </p:nvSpPr>
        <p:spPr>
          <a:xfrm>
            <a:off x="948471" y="980650"/>
            <a:ext cx="10417181" cy="4951095"/>
          </a:xfrm>
          <a:prstGeom prst="rect">
            <a:avLst/>
          </a:prstGeom>
        </p:spPr>
        <p:txBody>
          <a:bodyPr vert="horz" wrap="square" lIns="0" tIns="24157" rIns="0" bIns="0" rtlCol="0">
            <a:spAutoFit/>
          </a:bodyPr>
          <a:lstStyle/>
          <a:p>
            <a:pPr marL="400050" indent="-374650">
              <a:spcBef>
                <a:spcPts val="190"/>
              </a:spcBef>
              <a:buFont typeface="Lucida Sans Unicode" panose="020B0602030504020204"/>
              <a:buChar char="•"/>
              <a:tabLst>
                <a:tab pos="400685" algn="l"/>
              </a:tabLst>
            </a:pPr>
            <a:r>
              <a:rPr sz="2325" b="1" spc="-159" dirty="0">
                <a:solidFill>
                  <a:srgbClr val="22373B"/>
                </a:solidFill>
                <a:latin typeface="Tahoma" panose="020B0604030504040204"/>
                <a:cs typeface="Tahoma" panose="020B0604030504040204"/>
              </a:rPr>
              <a:t>Unary</a:t>
            </a:r>
            <a:r>
              <a:rPr sz="2325" b="1" spc="95"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operators</a:t>
            </a:r>
            <a:r>
              <a:rPr sz="2325" spc="42"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have</a:t>
            </a:r>
            <a:r>
              <a:rPr sz="2325" spc="53" dirty="0">
                <a:solidFill>
                  <a:srgbClr val="22373B"/>
                </a:solidFill>
                <a:latin typeface="Tahoma" panose="020B0604030504040204"/>
                <a:cs typeface="Tahoma" panose="020B0604030504040204"/>
              </a:rPr>
              <a:t> </a:t>
            </a:r>
            <a:r>
              <a:rPr sz="2325" u="sng" spc="-95" dirty="0">
                <a:solidFill>
                  <a:srgbClr val="22373B"/>
                </a:solidFill>
                <a:uFill>
                  <a:solidFill>
                    <a:srgbClr val="22373B"/>
                  </a:solidFill>
                </a:uFill>
                <a:latin typeface="Tahoma" panose="020B0604030504040204"/>
                <a:cs typeface="Tahoma" panose="020B0604030504040204"/>
              </a:rPr>
              <a:t>higher</a:t>
            </a:r>
            <a:r>
              <a:rPr sz="2325" spc="42"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precedence</a:t>
            </a:r>
            <a:r>
              <a:rPr sz="2325" spc="4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than</a:t>
            </a:r>
            <a:r>
              <a:rPr sz="2325" spc="63" dirty="0">
                <a:solidFill>
                  <a:srgbClr val="22373B"/>
                </a:solidFill>
                <a:latin typeface="Tahoma" panose="020B0604030504040204"/>
                <a:cs typeface="Tahoma" panose="020B0604030504040204"/>
              </a:rPr>
              <a:t> </a:t>
            </a:r>
            <a:r>
              <a:rPr sz="2325" b="1" spc="-190" dirty="0">
                <a:solidFill>
                  <a:srgbClr val="22373B"/>
                </a:solidFill>
                <a:latin typeface="Tahoma" panose="020B0604030504040204"/>
                <a:cs typeface="Tahoma" panose="020B0604030504040204"/>
              </a:rPr>
              <a:t>binary</a:t>
            </a:r>
            <a:r>
              <a:rPr sz="2325" b="1" spc="169" dirty="0">
                <a:solidFill>
                  <a:srgbClr val="22373B"/>
                </a:solidFill>
                <a:latin typeface="Tahoma" panose="020B0604030504040204"/>
                <a:cs typeface="Tahoma" panose="020B0604030504040204"/>
              </a:rPr>
              <a:t> </a:t>
            </a:r>
            <a:r>
              <a:rPr sz="2325" b="1" spc="-169" dirty="0">
                <a:solidFill>
                  <a:srgbClr val="22373B"/>
                </a:solidFill>
                <a:latin typeface="Tahoma" panose="020B0604030504040204"/>
                <a:cs typeface="Tahoma" panose="020B0604030504040204"/>
              </a:rPr>
              <a:t>operators</a:t>
            </a:r>
            <a:endParaRPr sz="2325">
              <a:latin typeface="Tahoma" panose="020B0604030504040204"/>
              <a:cs typeface="Tahoma" panose="020B0604030504040204"/>
            </a:endParaRPr>
          </a:p>
          <a:p>
            <a:pPr>
              <a:spcBef>
                <a:spcPts val="95"/>
              </a:spcBef>
              <a:buClr>
                <a:srgbClr val="22373B"/>
              </a:buClr>
              <a:buFont typeface="Lucida Sans Unicode" panose="020B0602030504020204"/>
              <a:buChar char="•"/>
            </a:pPr>
            <a:endParaRPr sz="2430">
              <a:latin typeface="Tahoma" panose="020B0604030504040204"/>
              <a:cs typeface="Tahoma" panose="020B0604030504040204"/>
            </a:endParaRPr>
          </a:p>
          <a:p>
            <a:pPr marL="400050" indent="-374650">
              <a:buFont typeface="Lucida Sans Unicode" panose="020B0602030504020204"/>
              <a:buChar char="•"/>
              <a:tabLst>
                <a:tab pos="400685" algn="l"/>
              </a:tabLst>
            </a:pPr>
            <a:r>
              <a:rPr sz="2325" b="1" spc="-159" dirty="0">
                <a:solidFill>
                  <a:srgbClr val="22373B"/>
                </a:solidFill>
                <a:latin typeface="Tahoma" panose="020B0604030504040204"/>
                <a:cs typeface="Tahoma" panose="020B0604030504040204"/>
              </a:rPr>
              <a:t>Standard</a:t>
            </a:r>
            <a:r>
              <a:rPr sz="2325" b="1" spc="159" dirty="0">
                <a:solidFill>
                  <a:srgbClr val="22373B"/>
                </a:solidFill>
                <a:latin typeface="Tahoma" panose="020B0604030504040204"/>
                <a:cs typeface="Tahoma" panose="020B0604030504040204"/>
              </a:rPr>
              <a:t> </a:t>
            </a:r>
            <a:r>
              <a:rPr sz="2325" b="1" spc="-159" dirty="0">
                <a:solidFill>
                  <a:srgbClr val="22373B"/>
                </a:solidFill>
                <a:latin typeface="Tahoma" panose="020B0604030504040204"/>
                <a:cs typeface="Tahoma" panose="020B0604030504040204"/>
              </a:rPr>
              <a:t>math</a:t>
            </a:r>
            <a:r>
              <a:rPr sz="2325" b="1" spc="169" dirty="0">
                <a:solidFill>
                  <a:srgbClr val="22373B"/>
                </a:solidFill>
                <a:latin typeface="Tahoma" panose="020B0604030504040204"/>
                <a:cs typeface="Tahoma" panose="020B0604030504040204"/>
              </a:rPr>
              <a:t> </a:t>
            </a:r>
            <a:r>
              <a:rPr sz="2325" b="1" spc="-169" dirty="0">
                <a:solidFill>
                  <a:srgbClr val="22373B"/>
                </a:solidFill>
                <a:latin typeface="Tahoma" panose="020B0604030504040204"/>
                <a:cs typeface="Tahoma" panose="020B0604030504040204"/>
              </a:rPr>
              <a:t>operators</a:t>
            </a:r>
            <a:r>
              <a:rPr sz="2325" b="1" spc="95" dirty="0">
                <a:solidFill>
                  <a:srgbClr val="22373B"/>
                </a:solidFill>
                <a:latin typeface="Tahoma" panose="020B0604030504040204"/>
                <a:cs typeface="Tahoma" panose="020B0604030504040204"/>
              </a:rPr>
              <a:t> </a:t>
            </a:r>
            <a:r>
              <a:rPr sz="2325" spc="211" dirty="0">
                <a:solidFill>
                  <a:srgbClr val="22373B"/>
                </a:solidFill>
                <a:latin typeface="Tahoma" panose="020B0604030504040204"/>
                <a:cs typeface="Tahoma" panose="020B0604030504040204"/>
              </a:rPr>
              <a:t>(</a:t>
            </a:r>
            <a:r>
              <a:rPr sz="2325" spc="211" dirty="0">
                <a:solidFill>
                  <a:srgbClr val="22373B"/>
                </a:solidFill>
                <a:latin typeface="Cambria" panose="02040503050406030204"/>
                <a:cs typeface="Cambria" panose="02040503050406030204"/>
              </a:rPr>
              <a:t>+,</a:t>
            </a:r>
            <a:r>
              <a:rPr sz="2325" spc="697" dirty="0">
                <a:solidFill>
                  <a:srgbClr val="22373B"/>
                </a:solidFill>
                <a:latin typeface="Cambria" panose="02040503050406030204"/>
                <a:cs typeface="Cambria" panose="02040503050406030204"/>
              </a:rPr>
              <a:t> </a:t>
            </a:r>
            <a:r>
              <a:rPr sz="2325" spc="465" dirty="0">
                <a:solidFill>
                  <a:srgbClr val="22373B"/>
                </a:solidFill>
                <a:latin typeface="Cambria" panose="02040503050406030204"/>
                <a:cs typeface="Cambria" panose="02040503050406030204"/>
              </a:rPr>
              <a:t>*,</a:t>
            </a:r>
            <a:r>
              <a:rPr sz="2325" spc="708" dirty="0">
                <a:solidFill>
                  <a:srgbClr val="22373B"/>
                </a:solidFill>
                <a:latin typeface="Cambria" panose="02040503050406030204"/>
                <a:cs typeface="Cambria" panose="02040503050406030204"/>
              </a:rPr>
              <a:t> </a:t>
            </a:r>
            <a:r>
              <a:rPr sz="2325" spc="285" dirty="0">
                <a:solidFill>
                  <a:srgbClr val="22373B"/>
                </a:solidFill>
                <a:latin typeface="Cambria" panose="02040503050406030204"/>
                <a:cs typeface="Cambria" panose="02040503050406030204"/>
              </a:rPr>
              <a:t>etc.</a:t>
            </a:r>
            <a:r>
              <a:rPr sz="2325" spc="285" dirty="0">
                <a:solidFill>
                  <a:srgbClr val="22373B"/>
                </a:solidFill>
                <a:latin typeface="Tahoma" panose="020B0604030504040204"/>
                <a:cs typeface="Tahoma" panose="020B0604030504040204"/>
              </a:rPr>
              <a:t>)</a:t>
            </a:r>
            <a:r>
              <a:rPr sz="2325" spc="296"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have</a:t>
            </a:r>
            <a:r>
              <a:rPr sz="2325" spc="53" dirty="0">
                <a:solidFill>
                  <a:srgbClr val="22373B"/>
                </a:solidFill>
                <a:latin typeface="Tahoma" panose="020B0604030504040204"/>
                <a:cs typeface="Tahoma" panose="020B0604030504040204"/>
              </a:rPr>
              <a:t> </a:t>
            </a:r>
            <a:r>
              <a:rPr sz="2325" u="sng" spc="-95" dirty="0">
                <a:solidFill>
                  <a:srgbClr val="22373B"/>
                </a:solidFill>
                <a:uFill>
                  <a:solidFill>
                    <a:srgbClr val="22373B"/>
                  </a:solidFill>
                </a:uFill>
                <a:latin typeface="Tahoma" panose="020B0604030504040204"/>
                <a:cs typeface="Tahoma" panose="020B0604030504040204"/>
              </a:rPr>
              <a:t>higher</a:t>
            </a:r>
            <a:r>
              <a:rPr sz="2325" spc="42"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precedence</a:t>
            </a:r>
            <a:r>
              <a:rPr sz="2325" spc="3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than</a:t>
            </a:r>
            <a:endParaRPr sz="2325">
              <a:latin typeface="Tahoma" panose="020B0604030504040204"/>
              <a:cs typeface="Tahoma" panose="020B0604030504040204"/>
            </a:endParaRPr>
          </a:p>
          <a:p>
            <a:pPr marL="400050">
              <a:spcBef>
                <a:spcPts val="505"/>
              </a:spcBef>
            </a:pPr>
            <a:r>
              <a:rPr sz="2325" b="1" spc="-169" dirty="0">
                <a:solidFill>
                  <a:srgbClr val="22373B"/>
                </a:solidFill>
                <a:latin typeface="Tahoma" panose="020B0604030504040204"/>
                <a:cs typeface="Tahoma" panose="020B0604030504040204"/>
              </a:rPr>
              <a:t>comparison</a:t>
            </a:r>
            <a:r>
              <a:rPr sz="2325" spc="-169" dirty="0">
                <a:solidFill>
                  <a:srgbClr val="22373B"/>
                </a:solidFill>
                <a:latin typeface="Tahoma" panose="020B0604030504040204"/>
                <a:cs typeface="Tahoma" panose="020B0604030504040204"/>
              </a:rPr>
              <a:t>,</a:t>
            </a:r>
            <a:r>
              <a:rPr sz="2325" spc="11" dirty="0">
                <a:solidFill>
                  <a:srgbClr val="22373B"/>
                </a:solidFill>
                <a:latin typeface="Tahoma" panose="020B0604030504040204"/>
                <a:cs typeface="Tahoma" panose="020B0604030504040204"/>
              </a:rPr>
              <a:t> </a:t>
            </a:r>
            <a:r>
              <a:rPr sz="2325" b="1" spc="-180" dirty="0">
                <a:solidFill>
                  <a:srgbClr val="22373B"/>
                </a:solidFill>
                <a:latin typeface="Tahoma" panose="020B0604030504040204"/>
                <a:cs typeface="Tahoma" panose="020B0604030504040204"/>
              </a:rPr>
              <a:t>bitwise</a:t>
            </a:r>
            <a:r>
              <a:rPr sz="2325" spc="-180" dirty="0">
                <a:solidFill>
                  <a:srgbClr val="22373B"/>
                </a:solidFill>
                <a:latin typeface="Tahoma" panose="020B0604030504040204"/>
                <a:cs typeface="Tahoma" panose="020B0604030504040204"/>
              </a:rPr>
              <a:t>,</a:t>
            </a:r>
            <a:r>
              <a:rPr sz="2325" spc="21"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and</a:t>
            </a:r>
            <a:r>
              <a:rPr sz="2325" spc="21" dirty="0">
                <a:solidFill>
                  <a:srgbClr val="22373B"/>
                </a:solidFill>
                <a:latin typeface="Tahoma" panose="020B0604030504040204"/>
                <a:cs typeface="Tahoma" panose="020B0604030504040204"/>
              </a:rPr>
              <a:t> </a:t>
            </a:r>
            <a:r>
              <a:rPr sz="2325" b="1" spc="-148" dirty="0">
                <a:solidFill>
                  <a:srgbClr val="22373B"/>
                </a:solidFill>
                <a:latin typeface="Tahoma" panose="020B0604030504040204"/>
                <a:cs typeface="Tahoma" panose="020B0604030504040204"/>
              </a:rPr>
              <a:t>logic</a:t>
            </a:r>
            <a:r>
              <a:rPr sz="2325" b="1" spc="74"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operators</a:t>
            </a:r>
            <a:endParaRPr sz="2325">
              <a:latin typeface="Tahoma" panose="020B0604030504040204"/>
              <a:cs typeface="Tahoma" panose="020B0604030504040204"/>
            </a:endParaRPr>
          </a:p>
          <a:p>
            <a:pPr>
              <a:spcBef>
                <a:spcPts val="95"/>
              </a:spcBef>
            </a:pPr>
            <a:endParaRPr sz="2430">
              <a:latin typeface="Tahoma" panose="020B0604030504040204"/>
              <a:cs typeface="Tahoma" panose="020B0604030504040204"/>
            </a:endParaRPr>
          </a:p>
          <a:p>
            <a:pPr marL="400050" indent="-374650">
              <a:buFont typeface="Lucida Sans Unicode" panose="020B0602030504020204"/>
              <a:buChar char="•"/>
              <a:tabLst>
                <a:tab pos="400685" algn="l"/>
              </a:tabLst>
            </a:pPr>
            <a:r>
              <a:rPr sz="2325" b="1" spc="-169" dirty="0">
                <a:solidFill>
                  <a:srgbClr val="22373B"/>
                </a:solidFill>
                <a:latin typeface="Tahoma" panose="020B0604030504040204"/>
                <a:cs typeface="Tahoma" panose="020B0604030504040204"/>
              </a:rPr>
              <a:t>Comparison</a:t>
            </a:r>
            <a:r>
              <a:rPr sz="2325" b="1" spc="95"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operators</a:t>
            </a:r>
            <a:r>
              <a:rPr sz="2325" spc="53"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have</a:t>
            </a:r>
            <a:r>
              <a:rPr sz="2325" spc="42" dirty="0">
                <a:solidFill>
                  <a:srgbClr val="22373B"/>
                </a:solidFill>
                <a:latin typeface="Tahoma" panose="020B0604030504040204"/>
                <a:cs typeface="Tahoma" panose="020B0604030504040204"/>
              </a:rPr>
              <a:t> </a:t>
            </a:r>
            <a:r>
              <a:rPr sz="2325" u="sng" spc="-95" dirty="0">
                <a:solidFill>
                  <a:srgbClr val="22373B"/>
                </a:solidFill>
                <a:uFill>
                  <a:solidFill>
                    <a:srgbClr val="22373B"/>
                  </a:solidFill>
                </a:uFill>
                <a:latin typeface="Tahoma" panose="020B0604030504040204"/>
                <a:cs typeface="Tahoma" panose="020B0604030504040204"/>
              </a:rPr>
              <a:t>higher</a:t>
            </a:r>
            <a:r>
              <a:rPr sz="2325" spc="53"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precedence</a:t>
            </a:r>
            <a:r>
              <a:rPr sz="2325" spc="4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than</a:t>
            </a:r>
            <a:r>
              <a:rPr sz="2325" spc="63" dirty="0">
                <a:solidFill>
                  <a:srgbClr val="22373B"/>
                </a:solidFill>
                <a:latin typeface="Tahoma" panose="020B0604030504040204"/>
                <a:cs typeface="Tahoma" panose="020B0604030504040204"/>
              </a:rPr>
              <a:t> </a:t>
            </a:r>
            <a:r>
              <a:rPr sz="2325" b="1" spc="-190" dirty="0">
                <a:solidFill>
                  <a:srgbClr val="22373B"/>
                </a:solidFill>
                <a:latin typeface="Tahoma" panose="020B0604030504040204"/>
                <a:cs typeface="Tahoma" panose="020B0604030504040204"/>
              </a:rPr>
              <a:t>bitwise</a:t>
            </a:r>
            <a:r>
              <a:rPr sz="2325" b="1" spc="106"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and</a:t>
            </a:r>
            <a:r>
              <a:rPr sz="2325" spc="42" dirty="0">
                <a:solidFill>
                  <a:srgbClr val="22373B"/>
                </a:solidFill>
                <a:latin typeface="Tahoma" panose="020B0604030504040204"/>
                <a:cs typeface="Tahoma" panose="020B0604030504040204"/>
              </a:rPr>
              <a:t> </a:t>
            </a:r>
            <a:r>
              <a:rPr sz="2325" b="1" spc="-148" dirty="0">
                <a:solidFill>
                  <a:srgbClr val="22373B"/>
                </a:solidFill>
                <a:latin typeface="Tahoma" panose="020B0604030504040204"/>
                <a:cs typeface="Tahoma" panose="020B0604030504040204"/>
              </a:rPr>
              <a:t>logic</a:t>
            </a:r>
            <a:r>
              <a:rPr sz="2325" b="1" spc="180" dirty="0">
                <a:solidFill>
                  <a:srgbClr val="22373B"/>
                </a:solidFill>
                <a:latin typeface="Tahoma" panose="020B0604030504040204"/>
                <a:cs typeface="Tahoma" panose="020B0604030504040204"/>
              </a:rPr>
              <a:t> </a:t>
            </a:r>
            <a:r>
              <a:rPr sz="2325" b="1" spc="-169" dirty="0">
                <a:solidFill>
                  <a:srgbClr val="22373B"/>
                </a:solidFill>
                <a:latin typeface="Tahoma" panose="020B0604030504040204"/>
                <a:cs typeface="Tahoma" panose="020B0604030504040204"/>
              </a:rPr>
              <a:t>operators</a:t>
            </a:r>
            <a:endParaRPr sz="2325">
              <a:latin typeface="Tahoma" panose="020B0604030504040204"/>
              <a:cs typeface="Tahoma" panose="020B0604030504040204"/>
            </a:endParaRPr>
          </a:p>
          <a:p>
            <a:pPr>
              <a:spcBef>
                <a:spcPts val="95"/>
              </a:spcBef>
              <a:buClr>
                <a:srgbClr val="22373B"/>
              </a:buClr>
              <a:buFont typeface="Lucida Sans Unicode" panose="020B0602030504020204"/>
              <a:buChar char="•"/>
            </a:pPr>
            <a:endParaRPr sz="2430">
              <a:latin typeface="Tahoma" panose="020B0604030504040204"/>
              <a:cs typeface="Tahoma" panose="020B0604030504040204"/>
            </a:endParaRPr>
          </a:p>
          <a:p>
            <a:pPr marL="400050" indent="-374650">
              <a:buFont typeface="Lucida Sans Unicode" panose="020B0602030504020204"/>
              <a:buChar char="•"/>
              <a:tabLst>
                <a:tab pos="400685" algn="l"/>
              </a:tabLst>
            </a:pPr>
            <a:r>
              <a:rPr sz="2325" b="1" spc="-159" dirty="0">
                <a:solidFill>
                  <a:srgbClr val="22373B"/>
                </a:solidFill>
                <a:latin typeface="Tahoma" panose="020B0604030504040204"/>
                <a:cs typeface="Tahoma" panose="020B0604030504040204"/>
              </a:rPr>
              <a:t>Bitwise</a:t>
            </a:r>
            <a:r>
              <a:rPr sz="2325" b="1" spc="85"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operators</a:t>
            </a:r>
            <a:r>
              <a:rPr sz="2325" spc="42"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have</a:t>
            </a:r>
            <a:r>
              <a:rPr sz="2325" spc="42" dirty="0">
                <a:solidFill>
                  <a:srgbClr val="22373B"/>
                </a:solidFill>
                <a:latin typeface="Tahoma" panose="020B0604030504040204"/>
                <a:cs typeface="Tahoma" panose="020B0604030504040204"/>
              </a:rPr>
              <a:t> </a:t>
            </a:r>
            <a:r>
              <a:rPr sz="2325" u="sng" spc="-95" dirty="0">
                <a:solidFill>
                  <a:srgbClr val="22373B"/>
                </a:solidFill>
                <a:uFill>
                  <a:solidFill>
                    <a:srgbClr val="22373B"/>
                  </a:solidFill>
                </a:uFill>
                <a:latin typeface="Tahoma" panose="020B0604030504040204"/>
                <a:cs typeface="Tahoma" panose="020B0604030504040204"/>
              </a:rPr>
              <a:t>higher</a:t>
            </a:r>
            <a:r>
              <a:rPr sz="2325" spc="42"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precedence</a:t>
            </a:r>
            <a:r>
              <a:rPr sz="2325" spc="3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than</a:t>
            </a:r>
            <a:r>
              <a:rPr sz="2325" spc="53" dirty="0">
                <a:solidFill>
                  <a:srgbClr val="22373B"/>
                </a:solidFill>
                <a:latin typeface="Tahoma" panose="020B0604030504040204"/>
                <a:cs typeface="Tahoma" panose="020B0604030504040204"/>
              </a:rPr>
              <a:t> </a:t>
            </a:r>
            <a:r>
              <a:rPr sz="2325" b="1" spc="-148" dirty="0">
                <a:solidFill>
                  <a:srgbClr val="22373B"/>
                </a:solidFill>
                <a:latin typeface="Tahoma" panose="020B0604030504040204"/>
                <a:cs typeface="Tahoma" panose="020B0604030504040204"/>
              </a:rPr>
              <a:t>logic</a:t>
            </a:r>
            <a:r>
              <a:rPr sz="2325" b="1" spc="95"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operators</a:t>
            </a:r>
            <a:endParaRPr sz="2325">
              <a:latin typeface="Tahoma" panose="020B0604030504040204"/>
              <a:cs typeface="Tahoma" panose="020B0604030504040204"/>
            </a:endParaRPr>
          </a:p>
          <a:p>
            <a:pPr>
              <a:spcBef>
                <a:spcPts val="95"/>
              </a:spcBef>
              <a:buClr>
                <a:srgbClr val="22373B"/>
              </a:buClr>
              <a:buFont typeface="Lucida Sans Unicode" panose="020B0602030504020204"/>
              <a:buChar char="•"/>
            </a:pPr>
            <a:endParaRPr sz="2430">
              <a:latin typeface="Tahoma" panose="020B0604030504040204"/>
              <a:cs typeface="Tahoma" panose="020B0604030504040204"/>
            </a:endParaRPr>
          </a:p>
          <a:p>
            <a:pPr marL="400050" indent="-374650">
              <a:buFont typeface="Lucida Sans Unicode" panose="020B0602030504020204"/>
              <a:buChar char="•"/>
              <a:tabLst>
                <a:tab pos="400685" algn="l"/>
              </a:tabLst>
            </a:pPr>
            <a:r>
              <a:rPr sz="2325" b="1" spc="-127" dirty="0">
                <a:solidFill>
                  <a:srgbClr val="22373B"/>
                </a:solidFill>
                <a:latin typeface="Tahoma" panose="020B0604030504040204"/>
                <a:cs typeface="Tahoma" panose="020B0604030504040204"/>
              </a:rPr>
              <a:t>Com</a:t>
            </a:r>
            <a:r>
              <a:rPr sz="2325" b="1" spc="-53" dirty="0">
                <a:solidFill>
                  <a:srgbClr val="22373B"/>
                </a:solidFill>
                <a:latin typeface="Tahoma" panose="020B0604030504040204"/>
                <a:cs typeface="Tahoma" panose="020B0604030504040204"/>
              </a:rPr>
              <a:t>p</a:t>
            </a:r>
            <a:r>
              <a:rPr sz="2325" b="1" spc="-190" dirty="0">
                <a:solidFill>
                  <a:srgbClr val="22373B"/>
                </a:solidFill>
                <a:latin typeface="Tahoma" panose="020B0604030504040204"/>
                <a:cs typeface="Tahoma" panose="020B0604030504040204"/>
              </a:rPr>
              <a:t>ound</a:t>
            </a:r>
            <a:r>
              <a:rPr sz="2325" b="1" spc="159" dirty="0">
                <a:solidFill>
                  <a:srgbClr val="22373B"/>
                </a:solidFill>
                <a:latin typeface="Tahoma" panose="020B0604030504040204"/>
                <a:cs typeface="Tahoma" panose="020B0604030504040204"/>
              </a:rPr>
              <a:t> </a:t>
            </a:r>
            <a:r>
              <a:rPr sz="2325" b="1" spc="-211" dirty="0">
                <a:solidFill>
                  <a:srgbClr val="22373B"/>
                </a:solidFill>
                <a:latin typeface="Tahoma" panose="020B0604030504040204"/>
                <a:cs typeface="Tahoma" panose="020B0604030504040204"/>
              </a:rPr>
              <a:t>ass</a:t>
            </a:r>
            <a:r>
              <a:rPr sz="2325" b="1" spc="-127" dirty="0">
                <a:solidFill>
                  <a:srgbClr val="22373B"/>
                </a:solidFill>
                <a:latin typeface="Tahoma" panose="020B0604030504040204"/>
                <a:cs typeface="Tahoma" panose="020B0604030504040204"/>
              </a:rPr>
              <a:t>i</a:t>
            </a:r>
            <a:r>
              <a:rPr sz="2325" b="1" spc="-180" dirty="0">
                <a:solidFill>
                  <a:srgbClr val="22373B"/>
                </a:solidFill>
                <a:latin typeface="Tahoma" panose="020B0604030504040204"/>
                <a:cs typeface="Tahoma" panose="020B0604030504040204"/>
              </a:rPr>
              <a:t>gnment</a:t>
            </a:r>
            <a:r>
              <a:rPr sz="2325" b="1" spc="85"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o</a:t>
            </a:r>
            <a:r>
              <a:rPr sz="2325" spc="-42" dirty="0">
                <a:solidFill>
                  <a:srgbClr val="22373B"/>
                </a:solidFill>
                <a:latin typeface="Tahoma" panose="020B0604030504040204"/>
                <a:cs typeface="Tahoma" panose="020B0604030504040204"/>
              </a:rPr>
              <a:t>p</a:t>
            </a:r>
            <a:r>
              <a:rPr sz="2325" spc="-201" dirty="0">
                <a:solidFill>
                  <a:srgbClr val="22373B"/>
                </a:solidFill>
                <a:latin typeface="Tahoma" panose="020B0604030504040204"/>
                <a:cs typeface="Tahoma" panose="020B0604030504040204"/>
              </a:rPr>
              <a:t>e</a:t>
            </a:r>
            <a:r>
              <a:rPr sz="2325" spc="-53" dirty="0">
                <a:solidFill>
                  <a:srgbClr val="22373B"/>
                </a:solidFill>
                <a:latin typeface="Tahoma" panose="020B0604030504040204"/>
                <a:cs typeface="Tahoma" panose="020B0604030504040204"/>
              </a:rPr>
              <a:t>rat</a:t>
            </a:r>
            <a:r>
              <a:rPr sz="2325" spc="-148" dirty="0">
                <a:solidFill>
                  <a:srgbClr val="22373B"/>
                </a:solidFill>
                <a:latin typeface="Tahoma" panose="020B0604030504040204"/>
                <a:cs typeface="Tahoma" panose="020B0604030504040204"/>
              </a:rPr>
              <a:t>o</a:t>
            </a:r>
            <a:r>
              <a:rPr sz="2325" spc="-106" dirty="0">
                <a:solidFill>
                  <a:srgbClr val="22373B"/>
                </a:solidFill>
                <a:latin typeface="Tahoma" panose="020B0604030504040204"/>
                <a:cs typeface="Tahoma" panose="020B0604030504040204"/>
              </a:rPr>
              <a:t>rs</a:t>
            </a:r>
            <a:r>
              <a:rPr sz="2325"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 </a:t>
            </a:r>
            <a:r>
              <a:rPr sz="2325" spc="-85" dirty="0">
                <a:solidFill>
                  <a:srgbClr val="22373B"/>
                </a:solidFill>
                <a:latin typeface="Cambria" panose="02040503050406030204"/>
                <a:cs typeface="Cambria" panose="02040503050406030204"/>
              </a:rPr>
              <a:t>+=</a:t>
            </a:r>
            <a:r>
              <a:rPr sz="2325" spc="116"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r>
              <a:rPr sz="2325"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 </a:t>
            </a:r>
            <a:r>
              <a:rPr sz="2325" spc="180" dirty="0">
                <a:solidFill>
                  <a:srgbClr val="22373B"/>
                </a:solidFill>
                <a:latin typeface="Cambria" panose="02040503050406030204"/>
                <a:cs typeface="Cambria" panose="02040503050406030204"/>
              </a:rPr>
              <a:t>-=</a:t>
            </a:r>
            <a:r>
              <a:rPr sz="2325" spc="116"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r>
              <a:rPr sz="2325"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 </a:t>
            </a:r>
            <a:r>
              <a:rPr sz="2325" spc="63" dirty="0">
                <a:solidFill>
                  <a:srgbClr val="22373B"/>
                </a:solidFill>
                <a:latin typeface="Cambria" panose="02040503050406030204"/>
                <a:cs typeface="Cambria" panose="02040503050406030204"/>
              </a:rPr>
              <a:t>*=</a:t>
            </a:r>
            <a:r>
              <a:rPr sz="2325" spc="116"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r>
              <a:rPr sz="2325"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 </a:t>
            </a:r>
            <a:r>
              <a:rPr sz="2325" spc="-11" dirty="0">
                <a:solidFill>
                  <a:srgbClr val="22373B"/>
                </a:solidFill>
                <a:latin typeface="Cambria" panose="02040503050406030204"/>
                <a:cs typeface="Cambria" panose="02040503050406030204"/>
              </a:rPr>
              <a:t>/=</a:t>
            </a:r>
            <a:r>
              <a:rPr sz="2325" spc="116"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r>
              <a:rPr sz="2325"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 </a:t>
            </a:r>
            <a:r>
              <a:rPr sz="2325" spc="-476" dirty="0">
                <a:solidFill>
                  <a:srgbClr val="22373B"/>
                </a:solidFill>
                <a:latin typeface="Cambria" panose="02040503050406030204"/>
                <a:cs typeface="Cambria" panose="02040503050406030204"/>
              </a:rPr>
              <a:t>%=</a:t>
            </a:r>
            <a:r>
              <a:rPr sz="2325" spc="116"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r>
              <a:rPr sz="2325"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 </a:t>
            </a:r>
            <a:r>
              <a:rPr sz="2325" spc="232" dirty="0">
                <a:solidFill>
                  <a:srgbClr val="22373B"/>
                </a:solidFill>
                <a:latin typeface="Cambria" panose="02040503050406030204"/>
                <a:cs typeface="Cambria" panose="02040503050406030204"/>
              </a:rPr>
              <a:t>ˆ=</a:t>
            </a:r>
            <a:r>
              <a:rPr sz="2325" spc="116"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r>
              <a:rPr sz="2325"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 </a:t>
            </a:r>
            <a:r>
              <a:rPr sz="2325" spc="232" dirty="0">
                <a:solidFill>
                  <a:srgbClr val="22373B"/>
                </a:solidFill>
                <a:latin typeface="Cambria" panose="02040503050406030204"/>
                <a:cs typeface="Cambria" panose="02040503050406030204"/>
              </a:rPr>
              <a:t>!=</a:t>
            </a:r>
            <a:r>
              <a:rPr sz="2325" spc="116"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r>
              <a:rPr sz="2325"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 </a:t>
            </a:r>
            <a:r>
              <a:rPr sz="2325" spc="-232" dirty="0">
                <a:solidFill>
                  <a:srgbClr val="22373B"/>
                </a:solidFill>
                <a:latin typeface="Cambria" panose="02040503050406030204"/>
                <a:cs typeface="Cambria" panose="02040503050406030204"/>
              </a:rPr>
              <a:t>&amp;=</a:t>
            </a:r>
            <a:r>
              <a:rPr sz="2325" spc="116"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endParaRPr sz="2325">
              <a:latin typeface="Tahoma" panose="020B0604030504040204"/>
              <a:cs typeface="Tahoma" panose="020B0604030504040204"/>
            </a:endParaRPr>
          </a:p>
          <a:p>
            <a:pPr marL="480695">
              <a:spcBef>
                <a:spcPts val="505"/>
              </a:spcBef>
            </a:pPr>
            <a:r>
              <a:rPr sz="2325" spc="-85" dirty="0">
                <a:solidFill>
                  <a:srgbClr val="22373B"/>
                </a:solidFill>
                <a:latin typeface="Cambria" panose="02040503050406030204"/>
                <a:cs typeface="Cambria" panose="02040503050406030204"/>
              </a:rPr>
              <a:t>&gt;&gt;=</a:t>
            </a:r>
            <a:r>
              <a:rPr sz="2325" spc="106"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r>
              <a:rPr sz="2325" spc="666" dirty="0">
                <a:solidFill>
                  <a:srgbClr val="22373B"/>
                </a:solidFill>
                <a:latin typeface="Tahoma" panose="020B0604030504040204"/>
                <a:cs typeface="Tahoma" panose="020B0604030504040204"/>
              </a:rPr>
              <a:t> </a:t>
            </a:r>
            <a:r>
              <a:rPr sz="2325" spc="-85" dirty="0">
                <a:solidFill>
                  <a:srgbClr val="22373B"/>
                </a:solidFill>
                <a:latin typeface="Cambria" panose="02040503050406030204"/>
                <a:cs typeface="Cambria" panose="02040503050406030204"/>
              </a:rPr>
              <a:t>&lt;&lt;=</a:t>
            </a:r>
            <a:r>
              <a:rPr sz="2325" spc="465" dirty="0">
                <a:solidFill>
                  <a:srgbClr val="22373B"/>
                </a:solidFill>
                <a:latin typeface="Cambria" panose="02040503050406030204"/>
                <a:cs typeface="Cambria" panose="02040503050406030204"/>
              </a:rPr>
              <a:t> </a:t>
            </a:r>
            <a:r>
              <a:rPr sz="2325" spc="-137" dirty="0">
                <a:solidFill>
                  <a:srgbClr val="22373B"/>
                </a:solidFill>
                <a:latin typeface="Tahoma" panose="020B0604030504040204"/>
                <a:cs typeface="Tahoma" panose="020B0604030504040204"/>
              </a:rPr>
              <a:t>have</a:t>
            </a:r>
            <a:r>
              <a:rPr sz="2325" spc="32" dirty="0">
                <a:solidFill>
                  <a:srgbClr val="22373B"/>
                </a:solidFill>
                <a:latin typeface="Tahoma" panose="020B0604030504040204"/>
                <a:cs typeface="Tahoma" panose="020B0604030504040204"/>
              </a:rPr>
              <a:t> </a:t>
            </a:r>
            <a:r>
              <a:rPr sz="2325" u="sng" spc="-137" dirty="0">
                <a:solidFill>
                  <a:srgbClr val="22373B"/>
                </a:solidFill>
                <a:uFill>
                  <a:solidFill>
                    <a:srgbClr val="22373B"/>
                  </a:solidFill>
                </a:uFill>
                <a:latin typeface="Tahoma" panose="020B0604030504040204"/>
                <a:cs typeface="Tahoma" panose="020B0604030504040204"/>
              </a:rPr>
              <a:t>lower</a:t>
            </a:r>
            <a:r>
              <a:rPr sz="2325" spc="4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priority</a:t>
            </a:r>
            <a:endParaRPr sz="2325">
              <a:latin typeface="Tahoma" panose="020B0604030504040204"/>
              <a:cs typeface="Tahoma" panose="020B0604030504040204"/>
            </a:endParaRPr>
          </a:p>
          <a:p>
            <a:pPr>
              <a:spcBef>
                <a:spcPts val="95"/>
              </a:spcBef>
            </a:pPr>
            <a:endParaRPr sz="2430">
              <a:latin typeface="Tahoma" panose="020B0604030504040204"/>
              <a:cs typeface="Tahoma" panose="020B0604030504040204"/>
            </a:endParaRPr>
          </a:p>
          <a:p>
            <a:pPr marL="400050" indent="-374650">
              <a:buFont typeface="Lucida Sans Unicode" panose="020B0602030504020204"/>
              <a:buChar char="•"/>
              <a:tabLst>
                <a:tab pos="400685" algn="l"/>
              </a:tabLst>
            </a:pPr>
            <a:r>
              <a:rPr sz="2325" spc="-32" dirty="0">
                <a:solidFill>
                  <a:srgbClr val="22373B"/>
                </a:solidFill>
                <a:latin typeface="Tahoma" panose="020B0604030504040204"/>
                <a:cs typeface="Tahoma" panose="020B0604030504040204"/>
              </a:rPr>
              <a:t>The</a:t>
            </a:r>
            <a:r>
              <a:rPr sz="2325" spc="32" dirty="0">
                <a:solidFill>
                  <a:srgbClr val="22373B"/>
                </a:solidFill>
                <a:latin typeface="Tahoma" panose="020B0604030504040204"/>
                <a:cs typeface="Tahoma" panose="020B0604030504040204"/>
              </a:rPr>
              <a:t> </a:t>
            </a:r>
            <a:r>
              <a:rPr sz="2325" b="1" spc="-180" dirty="0">
                <a:solidFill>
                  <a:srgbClr val="22373B"/>
                </a:solidFill>
                <a:latin typeface="Tahoma" panose="020B0604030504040204"/>
                <a:cs typeface="Tahoma" panose="020B0604030504040204"/>
              </a:rPr>
              <a:t>comma</a:t>
            </a:r>
            <a:r>
              <a:rPr sz="2325" b="1" spc="85"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operator</a:t>
            </a:r>
            <a:r>
              <a:rPr sz="2325" spc="32"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has</a:t>
            </a:r>
            <a:r>
              <a:rPr sz="2325" spc="4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32" dirty="0">
                <a:solidFill>
                  <a:srgbClr val="22373B"/>
                </a:solidFill>
                <a:latin typeface="Tahoma" panose="020B0604030504040204"/>
                <a:cs typeface="Tahoma" panose="020B0604030504040204"/>
              </a:rPr>
              <a:t> </a:t>
            </a:r>
            <a:r>
              <a:rPr sz="2325" u="sng" spc="-116" dirty="0">
                <a:solidFill>
                  <a:srgbClr val="22373B"/>
                </a:solidFill>
                <a:uFill>
                  <a:solidFill>
                    <a:srgbClr val="22373B"/>
                  </a:solidFill>
                </a:uFill>
                <a:latin typeface="Tahoma" panose="020B0604030504040204"/>
                <a:cs typeface="Tahoma" panose="020B0604030504040204"/>
              </a:rPr>
              <a:t>lowest</a:t>
            </a:r>
            <a:r>
              <a:rPr sz="2325" spc="42"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precedence</a:t>
            </a:r>
            <a:endParaRPr sz="2325">
              <a:latin typeface="Tahoma" panose="020B0604030504040204"/>
              <a:cs typeface="Tahoma" panose="020B0604030504040204"/>
            </a:endParaRPr>
          </a:p>
        </p:txBody>
      </p:sp>
      <p:sp>
        <p:nvSpPr>
          <p:cNvPr id="16" name="object 16"/>
          <p:cNvSpPr/>
          <p:nvPr/>
        </p:nvSpPr>
        <p:spPr>
          <a:xfrm>
            <a:off x="6410019" y="6665067"/>
            <a:ext cx="76498" cy="0"/>
          </a:xfrm>
          <a:custGeom>
            <a:avLst/>
            <a:gdLst/>
            <a:ahLst/>
            <a:cxnLst/>
            <a:rect l="l" t="t" r="r" b="b"/>
            <a:pathLst>
              <a:path w="36194">
                <a:moveTo>
                  <a:pt x="0" y="0"/>
                </a:moveTo>
                <a:lnTo>
                  <a:pt x="35864" y="0"/>
                </a:lnTo>
              </a:path>
            </a:pathLst>
          </a:custGeom>
          <a:ln w="5054">
            <a:solidFill>
              <a:srgbClr val="394B4E"/>
            </a:solidFill>
          </a:ln>
        </p:spPr>
        <p:txBody>
          <a:bodyPr wrap="square" lIns="0" tIns="0" rIns="0" bIns="0" rtlCol="0"/>
          <a:lstStyle/>
          <a:p>
            <a:endParaRPr sz="3805"/>
          </a:p>
        </p:txBody>
      </p:sp>
      <p:sp>
        <p:nvSpPr>
          <p:cNvPr id="17" name="object 17"/>
          <p:cNvSpPr txBox="1"/>
          <p:nvPr/>
        </p:nvSpPr>
        <p:spPr>
          <a:xfrm>
            <a:off x="0" y="6505838"/>
            <a:ext cx="6841895" cy="318457"/>
          </a:xfrm>
          <a:prstGeom prst="rect">
            <a:avLst/>
          </a:prstGeom>
        </p:spPr>
        <p:txBody>
          <a:bodyPr vert="horz" wrap="square" lIns="0" tIns="25499" rIns="0" bIns="0" rtlCol="0">
            <a:spAutoFit/>
          </a:bodyPr>
          <a:lstStyle/>
          <a:p>
            <a:pPr marL="26670">
              <a:spcBef>
                <a:spcPts val="200"/>
              </a:spcBef>
            </a:pPr>
            <a:r>
              <a:rPr sz="1900" spc="116" dirty="0">
                <a:solidFill>
                  <a:schemeClr val="bg1"/>
                </a:solidFill>
                <a:latin typeface="Calibri" panose="020F0502020204030204"/>
                <a:cs typeface="Calibri" panose="020F0502020204030204"/>
                <a:hlinkClick r:id="rId1"/>
              </a:rPr>
              <a:t>en.cppreference.com/w/cpp/language/operator</a:t>
            </a:r>
            <a:r>
              <a:rPr sz="1900" spc="431" dirty="0">
                <a:solidFill>
                  <a:schemeClr val="bg1"/>
                </a:solidFill>
                <a:latin typeface="Calibri" panose="020F0502020204030204"/>
                <a:cs typeface="Calibri" panose="020F0502020204030204"/>
                <a:hlinkClick r:id="rId1"/>
              </a:rPr>
              <a:t> </a:t>
            </a:r>
            <a:r>
              <a:rPr sz="1900" spc="85" dirty="0">
                <a:solidFill>
                  <a:schemeClr val="bg1"/>
                </a:solidFill>
                <a:latin typeface="Calibri" panose="020F0502020204030204"/>
                <a:cs typeface="Calibri" panose="020F0502020204030204"/>
                <a:hlinkClick r:id="rId1"/>
              </a:rPr>
              <a:t>precedence</a:t>
            </a:r>
            <a:endParaRPr sz="1900" dirty="0">
              <a:solidFill>
                <a:schemeClr val="bg1"/>
              </a:solidFill>
              <a:latin typeface="Calibri" panose="020F0502020204030204"/>
              <a:cs typeface="Calibri" panose="020F0502020204030204"/>
            </a:endParaRPr>
          </a:p>
        </p:txBody>
      </p:sp>
      <p:sp>
        <p:nvSpPr>
          <p:cNvPr id="23" name="灯片编号占位符 4"/>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8400" y="1011610"/>
            <a:ext cx="10969200" cy="4759200"/>
          </a:xfrm>
          <a:ln>
            <a:noFill/>
          </a:ln>
        </p:spPr>
        <p:txBody>
          <a:bodyPr/>
          <a:lstStyle/>
          <a:p>
            <a:pPr marL="0" indent="0">
              <a:buNone/>
            </a:pPr>
            <a:r>
              <a:rPr lang="en-US" altLang="zh-CN" sz="2800" b="1" dirty="0">
                <a:solidFill>
                  <a:srgbClr val="C00000"/>
                </a:solidFill>
              </a:rPr>
              <a:t>S</a:t>
            </a:r>
            <a:r>
              <a:rPr lang="zh-CN" altLang="en-US" sz="2800" b="1" dirty="0">
                <a:solidFill>
                  <a:srgbClr val="C00000"/>
                </a:solidFill>
              </a:rPr>
              <a:t>tatically typed</a:t>
            </a:r>
            <a:r>
              <a:rPr lang="zh-CN" altLang="en-US" sz="2800" dirty="0"/>
              <a:t>: everything</a:t>
            </a:r>
            <a:r>
              <a:rPr lang="en-US" altLang="zh-CN" sz="2800" dirty="0"/>
              <a:t> </a:t>
            </a:r>
            <a:r>
              <a:rPr lang="zh-CN" altLang="en-US" sz="2800" dirty="0"/>
              <a:t>with a name (variables,</a:t>
            </a:r>
            <a:r>
              <a:rPr lang="en-US" altLang="zh-CN" sz="2800" dirty="0"/>
              <a:t> </a:t>
            </a:r>
            <a:r>
              <a:rPr lang="zh-CN" altLang="en-US" sz="2800" dirty="0"/>
              <a:t>functions, etc) is given a</a:t>
            </a:r>
            <a:r>
              <a:rPr lang="en-US" altLang="zh-CN" sz="2800" dirty="0"/>
              <a:t> </a:t>
            </a:r>
            <a:r>
              <a:rPr lang="zh-CN" altLang="en-US" sz="2800" dirty="0"/>
              <a:t>type</a:t>
            </a:r>
            <a:r>
              <a:rPr lang="zh-CN" altLang="en-US" sz="2800" b="1" dirty="0"/>
              <a:t> before runtime</a:t>
            </a:r>
            <a:endParaRPr lang="zh-CN" altLang="en-US" sz="2800" b="1" dirty="0"/>
          </a:p>
          <a:p>
            <a:pPr marL="0" indent="0">
              <a:buNone/>
            </a:pPr>
            <a:endParaRPr lang="zh-CN" altLang="en-US" sz="2800" b="1" dirty="0"/>
          </a:p>
          <a:p>
            <a:pPr marL="0" indent="0">
              <a:buNone/>
            </a:pPr>
            <a:r>
              <a:rPr lang="en-US" altLang="zh-CN" sz="2800" b="1" dirty="0">
                <a:solidFill>
                  <a:srgbClr val="C00000"/>
                </a:solidFill>
              </a:rPr>
              <a:t>D</a:t>
            </a:r>
            <a:r>
              <a:rPr lang="zh-CN" altLang="en-US" sz="2800" b="1" dirty="0">
                <a:solidFill>
                  <a:srgbClr val="C00000"/>
                </a:solidFill>
              </a:rPr>
              <a:t>ynamically typed</a:t>
            </a:r>
            <a:r>
              <a:rPr lang="zh-CN" altLang="en-US" sz="2800" b="1" dirty="0"/>
              <a:t>:</a:t>
            </a:r>
            <a:r>
              <a:rPr lang="en-US" altLang="zh-CN" sz="2800" b="1" dirty="0"/>
              <a:t> </a:t>
            </a:r>
            <a:r>
              <a:rPr lang="zh-CN" altLang="en-US" sz="2800" dirty="0"/>
              <a:t>everything with a name</a:t>
            </a:r>
            <a:r>
              <a:rPr lang="en-US" altLang="zh-CN" sz="2800" dirty="0"/>
              <a:t> </a:t>
            </a:r>
            <a:r>
              <a:rPr lang="zh-CN" altLang="en-US" sz="2800" dirty="0"/>
              <a:t>(variables, functions, etc) is</a:t>
            </a:r>
            <a:r>
              <a:rPr lang="en-US" altLang="zh-CN" sz="2800" dirty="0"/>
              <a:t> </a:t>
            </a:r>
            <a:r>
              <a:rPr lang="zh-CN" altLang="en-US" sz="2800" dirty="0"/>
              <a:t>given a type</a:t>
            </a:r>
            <a:r>
              <a:rPr lang="zh-CN" altLang="en-US" sz="2800" b="1" dirty="0">
                <a:solidFill>
                  <a:srgbClr val="C00000"/>
                </a:solidFill>
              </a:rPr>
              <a:t> </a:t>
            </a:r>
            <a:r>
              <a:rPr lang="zh-CN" altLang="en-US" sz="2800" b="1" dirty="0"/>
              <a:t>at runtime based on the thing</a:t>
            </a:r>
            <a:r>
              <a:rPr lang="en-US" altLang="zh-CN" sz="2800" b="1" dirty="0"/>
              <a:t>’</a:t>
            </a:r>
            <a:r>
              <a:rPr lang="zh-CN" altLang="en-US" sz="2800" b="1" dirty="0"/>
              <a:t>s current value</a:t>
            </a:r>
            <a:endParaRPr lang="en-US" altLang="zh-CN" sz="2800" b="1" u="sng" dirty="0">
              <a:solidFill>
                <a:srgbClr val="C00000"/>
              </a:solidFill>
            </a:endParaRPr>
          </a:p>
        </p:txBody>
      </p:sp>
      <p:sp>
        <p:nvSpPr>
          <p:cNvPr id="3" name="标题 2"/>
          <p:cNvSpPr>
            <a:spLocks noGrp="1"/>
          </p:cNvSpPr>
          <p:nvPr>
            <p:ph type="title"/>
          </p:nvPr>
        </p:nvSpPr>
        <p:spPr/>
        <p:txBody>
          <a:bodyPr>
            <a:normAutofit/>
          </a:bodyPr>
          <a:lstStyle/>
          <a:p>
            <a:r>
              <a:rPr lang="zh-CN" altLang="en-US"/>
              <a:t>C++ is a statically typed</a:t>
            </a:r>
            <a:r>
              <a:rPr lang="en-US" altLang="zh-CN"/>
              <a:t> </a:t>
            </a:r>
            <a:r>
              <a:rPr lang="zh-CN" altLang="en-US"/>
              <a:t>language</a:t>
            </a:r>
            <a:endParaRPr lang="zh-CN" altLang="en-US"/>
          </a:p>
        </p:txBody>
      </p:sp>
      <p:sp>
        <p:nvSpPr>
          <p:cNvPr id="4" name="页脚占位符 3"/>
          <p:cNvSpPr>
            <a:spLocks noGrp="1"/>
          </p:cNvSpPr>
          <p:nvPr>
            <p:ph type="ftr" sz="quarter" idx="11"/>
          </p:nvPr>
        </p:nvSpPr>
        <p:spPr/>
        <p:txBody>
          <a:bodyPr>
            <a:normAutofit lnSpcReduction="10000"/>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文本框 6"/>
          <p:cNvSpPr txBox="1"/>
          <p:nvPr/>
        </p:nvSpPr>
        <p:spPr>
          <a:xfrm>
            <a:off x="608330" y="5287010"/>
            <a:ext cx="10825480" cy="953135"/>
          </a:xfrm>
          <a:prstGeom prst="rect">
            <a:avLst/>
          </a:prstGeom>
          <a:noFill/>
          <a:ln w="38100">
            <a:solidFill>
              <a:srgbClr val="A8302C"/>
            </a:solidFill>
          </a:ln>
        </p:spPr>
        <p:txBody>
          <a:bodyPr wrap="square" rtlCol="0" anchor="t">
            <a:spAutoFit/>
          </a:bodyPr>
          <a:lstStyle/>
          <a:p>
            <a:r>
              <a:rPr lang="zh-CN" altLang="en-US" sz="2800" b="1" spc="150">
                <a:solidFill>
                  <a:srgbClr val="C00000"/>
                </a:solidFill>
                <a:uFillTx/>
              </a:rPr>
              <a:t>Runtime</a:t>
            </a:r>
            <a:r>
              <a:rPr lang="zh-CN" altLang="en-US" sz="2800" spc="150">
                <a:solidFill>
                  <a:schemeClr val="tx1">
                    <a:lumMod val="65000"/>
                    <a:lumOff val="35000"/>
                  </a:schemeClr>
                </a:solidFill>
                <a:uFillTx/>
              </a:rPr>
              <a:t>: Period when program is</a:t>
            </a:r>
            <a:r>
              <a:rPr lang="en-US" altLang="zh-CN" sz="2800" spc="150">
                <a:solidFill>
                  <a:schemeClr val="tx1">
                    <a:lumMod val="65000"/>
                    <a:lumOff val="35000"/>
                  </a:schemeClr>
                </a:solidFill>
                <a:uFillTx/>
              </a:rPr>
              <a:t> </a:t>
            </a:r>
            <a:r>
              <a:rPr lang="zh-CN" altLang="en-US" sz="2800" spc="150">
                <a:solidFill>
                  <a:schemeClr val="tx1">
                    <a:lumMod val="65000"/>
                    <a:lumOff val="35000"/>
                  </a:schemeClr>
                </a:solidFill>
                <a:uFillTx/>
              </a:rPr>
              <a:t>executing commands (after</a:t>
            </a:r>
            <a:r>
              <a:rPr lang="en-US" altLang="zh-CN" sz="2800" spc="150">
                <a:solidFill>
                  <a:schemeClr val="tx1">
                    <a:lumMod val="65000"/>
                    <a:lumOff val="35000"/>
                  </a:schemeClr>
                </a:solidFill>
                <a:uFillTx/>
              </a:rPr>
              <a:t> </a:t>
            </a:r>
            <a:r>
              <a:rPr lang="zh-CN" altLang="en-US" sz="2800" spc="150">
                <a:solidFill>
                  <a:schemeClr val="tx1">
                    <a:lumMod val="65000"/>
                    <a:lumOff val="35000"/>
                  </a:schemeClr>
                </a:solidFill>
                <a:uFillTx/>
              </a:rPr>
              <a:t>compilation, if </a:t>
            </a:r>
            <a:r>
              <a:rPr lang="en-US" altLang="zh-CN" sz="2800" spc="150">
                <a:solidFill>
                  <a:schemeClr val="tx1">
                    <a:lumMod val="65000"/>
                    <a:lumOff val="35000"/>
                  </a:schemeClr>
                </a:solidFill>
                <a:uFillTx/>
              </a:rPr>
              <a:t>c</a:t>
            </a:r>
            <a:r>
              <a:rPr lang="zh-CN" altLang="en-US" sz="2800" spc="150">
                <a:solidFill>
                  <a:schemeClr val="tx1">
                    <a:lumMod val="65000"/>
                    <a:lumOff val="35000"/>
                  </a:schemeClr>
                </a:solidFill>
                <a:uFillTx/>
              </a:rPr>
              <a:t>ompiled)</a:t>
            </a:r>
            <a:endParaRPr lang="zh-CN" altLang="en-US" sz="2800" spc="150">
              <a:solidFill>
                <a:schemeClr val="tx1">
                  <a:lumMod val="65000"/>
                  <a:lumOff val="35000"/>
                </a:schemeClr>
              </a:solidFill>
              <a:uFillTx/>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4" y="172910"/>
            <a:ext cx="3294793" cy="415983"/>
          </a:xfrm>
          <a:prstGeom prst="rect">
            <a:avLst/>
          </a:prstGeom>
        </p:spPr>
        <p:txBody>
          <a:bodyPr vert="horz" wrap="square" lIns="0" tIns="25499" rIns="0" bIns="0" rtlCol="0" anchor="ctr" anchorCtr="0">
            <a:spAutoFit/>
          </a:bodyPr>
          <a:lstStyle/>
          <a:p>
            <a:pPr marL="26670">
              <a:spcBef>
                <a:spcPts val="200"/>
              </a:spcBef>
            </a:pPr>
            <a:r>
              <a:rPr sz="2535" spc="-148" dirty="0">
                <a:solidFill>
                  <a:srgbClr val="FAFAFA"/>
                </a:solidFill>
              </a:rPr>
              <a:t>Operators</a:t>
            </a:r>
            <a:r>
              <a:rPr sz="2535" spc="85" dirty="0">
                <a:solidFill>
                  <a:srgbClr val="FAFAFA"/>
                </a:solidFill>
              </a:rPr>
              <a:t> </a:t>
            </a:r>
            <a:r>
              <a:rPr sz="2535" spc="-159" dirty="0">
                <a:solidFill>
                  <a:srgbClr val="FAFAFA"/>
                </a:solidFill>
              </a:rPr>
              <a:t>Precedence</a:t>
            </a:r>
            <a:endParaRPr sz="2535"/>
          </a:p>
        </p:txBody>
      </p:sp>
      <p:sp>
        <p:nvSpPr>
          <p:cNvPr id="4" name="object 4"/>
          <p:cNvSpPr txBox="1"/>
          <p:nvPr/>
        </p:nvSpPr>
        <p:spPr>
          <a:xfrm>
            <a:off x="736991" y="967283"/>
            <a:ext cx="1283023" cy="382183"/>
          </a:xfrm>
          <a:prstGeom prst="rect">
            <a:avLst/>
          </a:prstGeom>
        </p:spPr>
        <p:txBody>
          <a:bodyPr vert="horz" wrap="square" lIns="0" tIns="24157" rIns="0" bIns="0" rtlCol="0">
            <a:spAutoFit/>
          </a:bodyPr>
          <a:lstStyle/>
          <a:p>
            <a:pPr marL="26670">
              <a:spcBef>
                <a:spcPts val="190"/>
              </a:spcBef>
            </a:pPr>
            <a:r>
              <a:rPr sz="2325" spc="-106" dirty="0">
                <a:solidFill>
                  <a:srgbClr val="22373B"/>
                </a:solidFill>
                <a:latin typeface="Tahoma" panose="020B0604030504040204"/>
                <a:cs typeface="Tahoma" panose="020B0604030504040204"/>
              </a:rPr>
              <a:t>Examples:</a:t>
            </a:r>
            <a:endParaRPr sz="2325">
              <a:latin typeface="Tahoma" panose="020B0604030504040204"/>
              <a:cs typeface="Tahoma" panose="020B0604030504040204"/>
            </a:endParaRPr>
          </a:p>
        </p:txBody>
      </p:sp>
      <p:sp>
        <p:nvSpPr>
          <p:cNvPr id="13" name="object 13"/>
          <p:cNvSpPr txBox="1"/>
          <p:nvPr/>
        </p:nvSpPr>
        <p:spPr>
          <a:xfrm>
            <a:off x="736992" y="5684192"/>
            <a:ext cx="11180952" cy="404963"/>
          </a:xfrm>
          <a:prstGeom prst="rect">
            <a:avLst/>
          </a:prstGeom>
        </p:spPr>
        <p:txBody>
          <a:bodyPr vert="horz" wrap="square" lIns="0" tIns="26841" rIns="0" bIns="0" rtlCol="0">
            <a:spAutoFit/>
          </a:bodyPr>
          <a:lstStyle/>
          <a:p>
            <a:pPr marL="26670" marR="10795">
              <a:lnSpc>
                <a:spcPct val="118000"/>
              </a:lnSpc>
              <a:spcBef>
                <a:spcPts val="210"/>
              </a:spcBef>
            </a:pPr>
            <a:r>
              <a:rPr sz="2325" b="1" spc="-180" dirty="0">
                <a:solidFill>
                  <a:srgbClr val="22373B"/>
                </a:solidFill>
                <a:latin typeface="Tahoma" panose="020B0604030504040204"/>
                <a:cs typeface="Tahoma" panose="020B0604030504040204"/>
              </a:rPr>
              <a:t>Important</a:t>
            </a:r>
            <a:r>
              <a:rPr sz="2325" spc="-180" dirty="0">
                <a:solidFill>
                  <a:srgbClr val="22373B"/>
                </a:solidFill>
                <a:latin typeface="Tahoma" panose="020B0604030504040204"/>
                <a:cs typeface="Tahoma" panose="020B0604030504040204"/>
              </a:rPr>
              <a:t>:</a:t>
            </a:r>
            <a:r>
              <a:rPr sz="2325" spc="-169"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sometimes parenthesis </a:t>
            </a:r>
            <a:r>
              <a:rPr sz="2325" spc="-95" dirty="0">
                <a:solidFill>
                  <a:srgbClr val="22373B"/>
                </a:solidFill>
                <a:latin typeface="Tahoma" panose="020B0604030504040204"/>
                <a:cs typeface="Tahoma" panose="020B0604030504040204"/>
              </a:rPr>
              <a:t>can </a:t>
            </a:r>
            <a:r>
              <a:rPr sz="2325" spc="-137" dirty="0">
                <a:solidFill>
                  <a:srgbClr val="22373B"/>
                </a:solidFill>
                <a:latin typeface="Tahoma" panose="020B0604030504040204"/>
                <a:cs typeface="Tahoma" panose="020B0604030504040204"/>
              </a:rPr>
              <a:t>make</a:t>
            </a:r>
            <a:r>
              <a:rPr sz="2325" spc="-127"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an </a:t>
            </a:r>
            <a:r>
              <a:rPr sz="2325" spc="-127" dirty="0">
                <a:solidFill>
                  <a:srgbClr val="22373B"/>
                </a:solidFill>
                <a:latin typeface="Tahoma" panose="020B0604030504040204"/>
                <a:cs typeface="Tahoma" panose="020B0604030504040204"/>
              </a:rPr>
              <a:t>expression</a:t>
            </a:r>
            <a:r>
              <a:rPr sz="2325" spc="-116"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verbose...</a:t>
            </a:r>
            <a:r>
              <a:rPr sz="2325" spc="-95"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but </a:t>
            </a:r>
            <a:r>
              <a:rPr sz="2325" spc="-95" dirty="0">
                <a:solidFill>
                  <a:srgbClr val="22373B"/>
                </a:solidFill>
                <a:latin typeface="Tahoma" panose="020B0604030504040204"/>
                <a:cs typeface="Tahoma" panose="020B0604030504040204"/>
              </a:rPr>
              <a:t>they can </a:t>
            </a:r>
            <a:r>
              <a:rPr sz="2325" spc="-697"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help!</a:t>
            </a:r>
            <a:endParaRPr sz="2325" dirty="0">
              <a:latin typeface="Tahoma" panose="020B0604030504040204"/>
              <a:cs typeface="Tahoma" panose="020B0604030504040204"/>
            </a:endParaRPr>
          </a:p>
        </p:txBody>
      </p:sp>
      <p:pic>
        <p:nvPicPr>
          <p:cNvPr id="20" name="图片 19"/>
          <p:cNvPicPr>
            <a:picLocks noChangeAspect="1"/>
          </p:cNvPicPr>
          <p:nvPr/>
        </p:nvPicPr>
        <p:blipFill>
          <a:blip r:embed="rId1"/>
          <a:stretch>
            <a:fillRect/>
          </a:stretch>
        </p:blipFill>
        <p:spPr>
          <a:xfrm>
            <a:off x="505524" y="1490905"/>
            <a:ext cx="11180952" cy="3876190"/>
          </a:xfrm>
          <a:prstGeom prst="rect">
            <a:avLst/>
          </a:prstGeom>
        </p:spPr>
      </p:pic>
      <p:sp>
        <p:nvSpPr>
          <p:cNvPr id="21" name="灯片编号占位符 4"/>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5" y="172910"/>
            <a:ext cx="5162960" cy="415983"/>
          </a:xfrm>
          <a:prstGeom prst="rect">
            <a:avLst/>
          </a:prstGeom>
        </p:spPr>
        <p:txBody>
          <a:bodyPr vert="horz" wrap="square" lIns="0" tIns="25499" rIns="0" bIns="0" rtlCol="0" anchor="ctr" anchorCtr="0">
            <a:spAutoFit/>
          </a:bodyPr>
          <a:lstStyle/>
          <a:p>
            <a:pPr marL="26670">
              <a:spcBef>
                <a:spcPts val="200"/>
              </a:spcBef>
            </a:pPr>
            <a:r>
              <a:rPr sz="2535" spc="-137" dirty="0">
                <a:solidFill>
                  <a:srgbClr val="FAFAFA"/>
                </a:solidFill>
              </a:rPr>
              <a:t>Prefix/Postfix</a:t>
            </a:r>
            <a:r>
              <a:rPr sz="2535" spc="159" dirty="0">
                <a:solidFill>
                  <a:srgbClr val="FAFAFA"/>
                </a:solidFill>
              </a:rPr>
              <a:t> </a:t>
            </a:r>
            <a:r>
              <a:rPr sz="2535" spc="-201" dirty="0">
                <a:solidFill>
                  <a:srgbClr val="FAFAFA"/>
                </a:solidFill>
              </a:rPr>
              <a:t>Increment</a:t>
            </a:r>
            <a:r>
              <a:rPr sz="2535" spc="159" dirty="0">
                <a:solidFill>
                  <a:srgbClr val="FAFAFA"/>
                </a:solidFill>
              </a:rPr>
              <a:t> </a:t>
            </a:r>
            <a:r>
              <a:rPr sz="2535" spc="-148" dirty="0">
                <a:solidFill>
                  <a:srgbClr val="FAFAFA"/>
                </a:solidFill>
              </a:rPr>
              <a:t>Semantic</a:t>
            </a:r>
            <a:endParaRPr sz="2535"/>
          </a:p>
        </p:txBody>
      </p:sp>
      <p:sp>
        <p:nvSpPr>
          <p:cNvPr id="3" name="object 3"/>
          <p:cNvSpPr/>
          <p:nvPr/>
        </p:nvSpPr>
        <p:spPr>
          <a:xfrm>
            <a:off x="4731484" y="1352197"/>
            <a:ext cx="622723" cy="336861"/>
          </a:xfrm>
          <a:custGeom>
            <a:avLst/>
            <a:gdLst/>
            <a:ahLst/>
            <a:cxnLst/>
            <a:rect l="l" t="t" r="r" b="b"/>
            <a:pathLst>
              <a:path w="294639" h="159384">
                <a:moveTo>
                  <a:pt x="294119" y="0"/>
                </a:moveTo>
                <a:lnTo>
                  <a:pt x="0" y="0"/>
                </a:lnTo>
                <a:lnTo>
                  <a:pt x="0" y="158913"/>
                </a:lnTo>
                <a:lnTo>
                  <a:pt x="294119" y="158913"/>
                </a:lnTo>
                <a:lnTo>
                  <a:pt x="294119" y="0"/>
                </a:lnTo>
                <a:close/>
              </a:path>
            </a:pathLst>
          </a:custGeom>
          <a:solidFill>
            <a:srgbClr val="EDEDED"/>
          </a:solidFill>
        </p:spPr>
        <p:txBody>
          <a:bodyPr wrap="square" lIns="0" tIns="0" rIns="0" bIns="0" rtlCol="0"/>
          <a:lstStyle/>
          <a:p>
            <a:endParaRPr sz="3805"/>
          </a:p>
        </p:txBody>
      </p:sp>
      <p:sp>
        <p:nvSpPr>
          <p:cNvPr id="4" name="object 4"/>
          <p:cNvSpPr txBox="1"/>
          <p:nvPr/>
        </p:nvSpPr>
        <p:spPr>
          <a:xfrm>
            <a:off x="736992" y="1288174"/>
            <a:ext cx="4725444" cy="382183"/>
          </a:xfrm>
          <a:prstGeom prst="rect">
            <a:avLst/>
          </a:prstGeom>
        </p:spPr>
        <p:txBody>
          <a:bodyPr vert="horz" wrap="square" lIns="0" tIns="24157" rIns="0" bIns="0" rtlCol="0">
            <a:spAutoFit/>
          </a:bodyPr>
          <a:lstStyle/>
          <a:p>
            <a:pPr marL="26670">
              <a:spcBef>
                <a:spcPts val="190"/>
              </a:spcBef>
            </a:pPr>
            <a:r>
              <a:rPr sz="2325" b="1" spc="-127" dirty="0">
                <a:solidFill>
                  <a:srgbClr val="22373B"/>
                </a:solidFill>
                <a:latin typeface="Tahoma" panose="020B0604030504040204"/>
                <a:cs typeface="Tahoma" panose="020B0604030504040204"/>
              </a:rPr>
              <a:t>Prefix</a:t>
            </a:r>
            <a:r>
              <a:rPr sz="2325" b="1" spc="116" dirty="0">
                <a:solidFill>
                  <a:srgbClr val="22373B"/>
                </a:solidFill>
                <a:latin typeface="Tahoma" panose="020B0604030504040204"/>
                <a:cs typeface="Tahoma" panose="020B0604030504040204"/>
              </a:rPr>
              <a:t> </a:t>
            </a:r>
            <a:r>
              <a:rPr sz="2325" b="1" spc="-159" dirty="0">
                <a:solidFill>
                  <a:srgbClr val="22373B"/>
                </a:solidFill>
                <a:latin typeface="Tahoma" panose="020B0604030504040204"/>
                <a:cs typeface="Tahoma" panose="020B0604030504040204"/>
              </a:rPr>
              <a:t>Increment/Decrement</a:t>
            </a:r>
            <a:r>
              <a:rPr sz="2325" b="1" spc="645" dirty="0">
                <a:solidFill>
                  <a:srgbClr val="22373B"/>
                </a:solidFill>
                <a:latin typeface="Tahoma" panose="020B0604030504040204"/>
                <a:cs typeface="Tahoma" panose="020B0604030504040204"/>
              </a:rPr>
              <a:t> </a:t>
            </a:r>
            <a:r>
              <a:rPr sz="2325" spc="127" dirty="0">
                <a:solidFill>
                  <a:srgbClr val="22373B"/>
                </a:solidFill>
                <a:latin typeface="Cambria" panose="02040503050406030204"/>
                <a:cs typeface="Cambria" panose="02040503050406030204"/>
              </a:rPr>
              <a:t>++i</a:t>
            </a:r>
            <a:r>
              <a:rPr sz="2325" spc="95"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endParaRPr sz="2325">
              <a:latin typeface="Tahoma" panose="020B0604030504040204"/>
              <a:cs typeface="Tahoma" panose="020B0604030504040204"/>
            </a:endParaRPr>
          </a:p>
        </p:txBody>
      </p:sp>
      <p:sp>
        <p:nvSpPr>
          <p:cNvPr id="5" name="object 5"/>
          <p:cNvSpPr txBox="1"/>
          <p:nvPr/>
        </p:nvSpPr>
        <p:spPr>
          <a:xfrm>
            <a:off x="5532060" y="1352196"/>
            <a:ext cx="622723" cy="320601"/>
          </a:xfrm>
          <a:prstGeom prst="rect">
            <a:avLst/>
          </a:prstGeom>
          <a:solidFill>
            <a:srgbClr val="EDEDED"/>
          </a:solidFill>
        </p:spPr>
        <p:txBody>
          <a:bodyPr vert="horz" wrap="square" lIns="0" tIns="0" rIns="0" bIns="0" rtlCol="0">
            <a:spAutoFit/>
          </a:bodyPr>
          <a:lstStyle/>
          <a:p>
            <a:pPr marL="79375">
              <a:lnSpc>
                <a:spcPts val="2475"/>
              </a:lnSpc>
            </a:pPr>
            <a:r>
              <a:rPr sz="2325" spc="476" dirty="0">
                <a:solidFill>
                  <a:srgbClr val="22373B"/>
                </a:solidFill>
                <a:latin typeface="Cambria" panose="02040503050406030204"/>
                <a:cs typeface="Cambria" panose="02040503050406030204"/>
              </a:rPr>
              <a:t>--i</a:t>
            </a:r>
            <a:endParaRPr sz="2325">
              <a:latin typeface="Cambria" panose="02040503050406030204"/>
              <a:cs typeface="Cambria" panose="02040503050406030204"/>
            </a:endParaRPr>
          </a:p>
        </p:txBody>
      </p:sp>
      <p:sp>
        <p:nvSpPr>
          <p:cNvPr id="6" name="object 6"/>
          <p:cNvSpPr/>
          <p:nvPr/>
        </p:nvSpPr>
        <p:spPr>
          <a:xfrm>
            <a:off x="4866765" y="3167110"/>
            <a:ext cx="622723" cy="336861"/>
          </a:xfrm>
          <a:custGeom>
            <a:avLst/>
            <a:gdLst/>
            <a:ahLst/>
            <a:cxnLst/>
            <a:rect l="l" t="t" r="r" b="b"/>
            <a:pathLst>
              <a:path w="294639" h="159385">
                <a:moveTo>
                  <a:pt x="294119" y="0"/>
                </a:moveTo>
                <a:lnTo>
                  <a:pt x="0" y="0"/>
                </a:lnTo>
                <a:lnTo>
                  <a:pt x="0" y="158913"/>
                </a:lnTo>
                <a:lnTo>
                  <a:pt x="294119" y="158913"/>
                </a:lnTo>
                <a:lnTo>
                  <a:pt x="294119" y="0"/>
                </a:lnTo>
                <a:close/>
              </a:path>
            </a:pathLst>
          </a:custGeom>
          <a:solidFill>
            <a:srgbClr val="EDEDED"/>
          </a:solidFill>
        </p:spPr>
        <p:txBody>
          <a:bodyPr wrap="square" lIns="0" tIns="0" rIns="0" bIns="0" rtlCol="0"/>
          <a:lstStyle/>
          <a:p>
            <a:endParaRPr sz="3805"/>
          </a:p>
        </p:txBody>
      </p:sp>
      <p:sp>
        <p:nvSpPr>
          <p:cNvPr id="7" name="object 7"/>
          <p:cNvSpPr/>
          <p:nvPr/>
        </p:nvSpPr>
        <p:spPr>
          <a:xfrm>
            <a:off x="5667339" y="3167110"/>
            <a:ext cx="622723" cy="336861"/>
          </a:xfrm>
          <a:custGeom>
            <a:avLst/>
            <a:gdLst/>
            <a:ahLst/>
            <a:cxnLst/>
            <a:rect l="l" t="t" r="r" b="b"/>
            <a:pathLst>
              <a:path w="294639" h="159385">
                <a:moveTo>
                  <a:pt x="294119" y="0"/>
                </a:moveTo>
                <a:lnTo>
                  <a:pt x="0" y="0"/>
                </a:lnTo>
                <a:lnTo>
                  <a:pt x="0" y="158913"/>
                </a:lnTo>
                <a:lnTo>
                  <a:pt x="294119" y="158913"/>
                </a:lnTo>
                <a:lnTo>
                  <a:pt x="294119" y="0"/>
                </a:lnTo>
                <a:close/>
              </a:path>
            </a:pathLst>
          </a:custGeom>
          <a:solidFill>
            <a:srgbClr val="EDEDED"/>
          </a:solidFill>
        </p:spPr>
        <p:txBody>
          <a:bodyPr wrap="square" lIns="0" tIns="0" rIns="0" bIns="0" rtlCol="0"/>
          <a:lstStyle/>
          <a:p>
            <a:endParaRPr sz="3805"/>
          </a:p>
        </p:txBody>
      </p:sp>
      <p:sp>
        <p:nvSpPr>
          <p:cNvPr id="8" name="object 8"/>
          <p:cNvSpPr txBox="1"/>
          <p:nvPr/>
        </p:nvSpPr>
        <p:spPr>
          <a:xfrm>
            <a:off x="736986" y="1719143"/>
            <a:ext cx="11253294" cy="4865382"/>
          </a:xfrm>
          <a:prstGeom prst="rect">
            <a:avLst/>
          </a:prstGeom>
        </p:spPr>
        <p:txBody>
          <a:bodyPr vert="horz" wrap="square" lIns="0" tIns="91261" rIns="0" bIns="0" rtlCol="0">
            <a:spAutoFit/>
          </a:bodyPr>
          <a:lstStyle/>
          <a:p>
            <a:pPr marL="612140" indent="-559435">
              <a:spcBef>
                <a:spcPts val="720"/>
              </a:spcBef>
              <a:buFont typeface="Tahoma" panose="020B0604030504040204"/>
              <a:buAutoNum type="arabicParenBoth"/>
              <a:tabLst>
                <a:tab pos="612775" algn="l"/>
              </a:tabLst>
            </a:pPr>
            <a:r>
              <a:rPr sz="2325" spc="-53" dirty="0">
                <a:solidFill>
                  <a:srgbClr val="22373B"/>
                </a:solidFill>
                <a:latin typeface="Tahoma" panose="020B0604030504040204"/>
                <a:cs typeface="Tahoma" panose="020B0604030504040204"/>
              </a:rPr>
              <a:t>Update</a:t>
            </a:r>
            <a:r>
              <a:rPr sz="2325" spc="-3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21"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value</a:t>
            </a:r>
            <a:endParaRPr sz="2325" dirty="0">
              <a:latin typeface="Tahoma" panose="020B0604030504040204"/>
              <a:cs typeface="Tahoma" panose="020B0604030504040204"/>
            </a:endParaRPr>
          </a:p>
          <a:p>
            <a:pPr marL="612140" indent="-559435">
              <a:spcBef>
                <a:spcPts val="495"/>
              </a:spcBef>
              <a:buFont typeface="Tahoma" panose="020B0604030504040204"/>
              <a:buAutoNum type="arabicParenBoth"/>
              <a:tabLst>
                <a:tab pos="612775" algn="l"/>
              </a:tabLst>
            </a:pPr>
            <a:r>
              <a:rPr sz="2325" spc="-63" dirty="0">
                <a:solidFill>
                  <a:srgbClr val="22373B"/>
                </a:solidFill>
                <a:latin typeface="Tahoma" panose="020B0604030504040204"/>
                <a:cs typeface="Tahoma" panose="020B0604030504040204"/>
              </a:rPr>
              <a:t>Return</a:t>
            </a:r>
            <a:r>
              <a:rPr sz="2325" spc="21"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21" dirty="0">
                <a:solidFill>
                  <a:srgbClr val="22373B"/>
                </a:solidFill>
                <a:latin typeface="Tahoma" panose="020B0604030504040204"/>
                <a:cs typeface="Tahoma" panose="020B0604030504040204"/>
              </a:rPr>
              <a:t> </a:t>
            </a:r>
            <a:r>
              <a:rPr sz="2325" spc="-159" dirty="0">
                <a:solidFill>
                  <a:srgbClr val="22373B"/>
                </a:solidFill>
                <a:latin typeface="Tahoma" panose="020B0604030504040204"/>
                <a:cs typeface="Tahoma" panose="020B0604030504040204"/>
              </a:rPr>
              <a:t>new</a:t>
            </a:r>
            <a:r>
              <a:rPr sz="2325" spc="4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(updated)</a:t>
            </a:r>
            <a:r>
              <a:rPr sz="2325" spc="32"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value</a:t>
            </a:r>
            <a:endParaRPr sz="2325" dirty="0">
              <a:latin typeface="Tahoma" panose="020B0604030504040204"/>
              <a:cs typeface="Tahoma" panose="020B0604030504040204"/>
            </a:endParaRPr>
          </a:p>
          <a:p>
            <a:pPr>
              <a:lnSpc>
                <a:spcPct val="100000"/>
              </a:lnSpc>
            </a:pPr>
            <a:endParaRPr sz="2325" dirty="0">
              <a:latin typeface="Tahoma" panose="020B0604030504040204"/>
              <a:cs typeface="Tahoma" panose="020B0604030504040204"/>
            </a:endParaRPr>
          </a:p>
          <a:p>
            <a:pPr marL="26670">
              <a:spcBef>
                <a:spcPts val="1490"/>
              </a:spcBef>
            </a:pPr>
            <a:r>
              <a:rPr sz="2325" b="1" spc="-137" dirty="0">
                <a:solidFill>
                  <a:srgbClr val="22373B"/>
                </a:solidFill>
                <a:latin typeface="Tahoma" panose="020B0604030504040204"/>
                <a:cs typeface="Tahoma" panose="020B0604030504040204"/>
              </a:rPr>
              <a:t>Postfix</a:t>
            </a:r>
            <a:r>
              <a:rPr sz="2325" b="1" spc="137" dirty="0">
                <a:solidFill>
                  <a:srgbClr val="22373B"/>
                </a:solidFill>
                <a:latin typeface="Tahoma" panose="020B0604030504040204"/>
                <a:cs typeface="Tahoma" panose="020B0604030504040204"/>
              </a:rPr>
              <a:t> </a:t>
            </a:r>
            <a:r>
              <a:rPr sz="2325" b="1" spc="-159" dirty="0">
                <a:solidFill>
                  <a:srgbClr val="22373B"/>
                </a:solidFill>
                <a:latin typeface="Tahoma" panose="020B0604030504040204"/>
                <a:cs typeface="Tahoma" panose="020B0604030504040204"/>
              </a:rPr>
              <a:t>Increment/Decrement</a:t>
            </a:r>
            <a:r>
              <a:rPr sz="2325" b="1" spc="180" dirty="0">
                <a:solidFill>
                  <a:srgbClr val="22373B"/>
                </a:solidFill>
                <a:latin typeface="Tahoma" panose="020B0604030504040204"/>
                <a:cs typeface="Tahoma" panose="020B0604030504040204"/>
              </a:rPr>
              <a:t> </a:t>
            </a:r>
            <a:r>
              <a:rPr sz="2325" spc="127" dirty="0">
                <a:solidFill>
                  <a:srgbClr val="22373B"/>
                </a:solidFill>
                <a:latin typeface="Cambria" panose="02040503050406030204"/>
                <a:cs typeface="Cambria" panose="02040503050406030204"/>
              </a:rPr>
              <a:t>i++</a:t>
            </a:r>
            <a:r>
              <a:rPr sz="2325" spc="106"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r>
              <a:rPr sz="2325" spc="645" dirty="0">
                <a:solidFill>
                  <a:srgbClr val="22373B"/>
                </a:solidFill>
                <a:latin typeface="Tahoma" panose="020B0604030504040204"/>
                <a:cs typeface="Tahoma" panose="020B0604030504040204"/>
              </a:rPr>
              <a:t> </a:t>
            </a:r>
            <a:r>
              <a:rPr sz="2325" spc="476" dirty="0">
                <a:solidFill>
                  <a:srgbClr val="22373B"/>
                </a:solidFill>
                <a:latin typeface="Cambria" panose="02040503050406030204"/>
                <a:cs typeface="Cambria" panose="02040503050406030204"/>
              </a:rPr>
              <a:t>i--</a:t>
            </a:r>
            <a:endParaRPr sz="2325" dirty="0">
              <a:latin typeface="Cambria" panose="02040503050406030204"/>
              <a:cs typeface="Cambria" panose="02040503050406030204"/>
            </a:endParaRPr>
          </a:p>
          <a:p>
            <a:pPr marL="612140" indent="-559435">
              <a:spcBef>
                <a:spcPts val="1120"/>
              </a:spcBef>
              <a:buFont typeface="Tahoma" panose="020B0604030504040204"/>
              <a:buAutoNum type="arabicParenBoth"/>
              <a:tabLst>
                <a:tab pos="612775" algn="l"/>
              </a:tabLst>
            </a:pPr>
            <a:r>
              <a:rPr sz="2325" spc="-106" dirty="0">
                <a:solidFill>
                  <a:srgbClr val="22373B"/>
                </a:solidFill>
                <a:latin typeface="Tahoma" panose="020B0604030504040204"/>
                <a:cs typeface="Tahoma" panose="020B0604030504040204"/>
              </a:rPr>
              <a:t>Save</a:t>
            </a:r>
            <a:r>
              <a:rPr sz="2325" spc="11"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32"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old</a:t>
            </a:r>
            <a:r>
              <a:rPr sz="2325" spc="11"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value</a:t>
            </a:r>
            <a:r>
              <a:rPr sz="2325" spc="21"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(temporary)</a:t>
            </a:r>
            <a:endParaRPr sz="2325" dirty="0">
              <a:latin typeface="Tahoma" panose="020B0604030504040204"/>
              <a:cs typeface="Tahoma" panose="020B0604030504040204"/>
            </a:endParaRPr>
          </a:p>
          <a:p>
            <a:pPr marL="612140" indent="-559435">
              <a:spcBef>
                <a:spcPts val="505"/>
              </a:spcBef>
              <a:buFont typeface="Tahoma" panose="020B0604030504040204"/>
              <a:buAutoNum type="arabicParenBoth"/>
              <a:tabLst>
                <a:tab pos="612775" algn="l"/>
              </a:tabLst>
            </a:pPr>
            <a:r>
              <a:rPr sz="2325" spc="-53" dirty="0">
                <a:solidFill>
                  <a:srgbClr val="22373B"/>
                </a:solidFill>
                <a:latin typeface="Tahoma" panose="020B0604030504040204"/>
                <a:cs typeface="Tahoma" panose="020B0604030504040204"/>
              </a:rPr>
              <a:t>Update</a:t>
            </a:r>
            <a:r>
              <a:rPr sz="2325" spc="-3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21"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value</a:t>
            </a:r>
            <a:endParaRPr sz="2325" dirty="0">
              <a:latin typeface="Tahoma" panose="020B0604030504040204"/>
              <a:cs typeface="Tahoma" panose="020B0604030504040204"/>
            </a:endParaRPr>
          </a:p>
          <a:p>
            <a:pPr marL="612140" indent="-559435">
              <a:spcBef>
                <a:spcPts val="505"/>
              </a:spcBef>
              <a:buFont typeface="Tahoma" panose="020B0604030504040204"/>
              <a:buAutoNum type="arabicParenBoth"/>
              <a:tabLst>
                <a:tab pos="612775" algn="l"/>
              </a:tabLst>
            </a:pPr>
            <a:r>
              <a:rPr sz="2325" spc="-63" dirty="0">
                <a:solidFill>
                  <a:srgbClr val="22373B"/>
                </a:solidFill>
                <a:latin typeface="Tahoma" panose="020B0604030504040204"/>
                <a:cs typeface="Tahoma" panose="020B0604030504040204"/>
              </a:rPr>
              <a:t>Return</a:t>
            </a:r>
            <a:r>
              <a:rPr sz="2325"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11"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old</a:t>
            </a:r>
            <a:r>
              <a:rPr sz="2325" spc="21"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(original)</a:t>
            </a:r>
            <a:r>
              <a:rPr sz="2325" spc="11"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value</a:t>
            </a:r>
            <a:endParaRPr sz="2325" dirty="0">
              <a:latin typeface="Tahoma" panose="020B0604030504040204"/>
              <a:cs typeface="Tahoma" panose="020B0604030504040204"/>
            </a:endParaRPr>
          </a:p>
          <a:p>
            <a:pPr>
              <a:spcBef>
                <a:spcPts val="85"/>
              </a:spcBef>
            </a:pPr>
            <a:endParaRPr sz="3065" dirty="0">
              <a:latin typeface="Tahoma" panose="020B0604030504040204"/>
              <a:cs typeface="Tahoma" panose="020B0604030504040204"/>
            </a:endParaRPr>
          </a:p>
          <a:p>
            <a:pPr marL="26670" marR="1064260">
              <a:lnSpc>
                <a:spcPct val="118000"/>
              </a:lnSpc>
            </a:pPr>
            <a:r>
              <a:rPr sz="2325" spc="-11" dirty="0">
                <a:solidFill>
                  <a:srgbClr val="22373B"/>
                </a:solidFill>
                <a:latin typeface="Tahoma" panose="020B0604030504040204"/>
                <a:cs typeface="Tahoma" panose="020B0604030504040204"/>
              </a:rPr>
              <a:t>Prefix/Postfix</a:t>
            </a:r>
            <a:r>
              <a:rPr sz="2325" spc="5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increment/decrement</a:t>
            </a:r>
            <a:r>
              <a:rPr sz="2325" spc="5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semantic</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applies</a:t>
            </a:r>
            <a:r>
              <a:rPr sz="2325" spc="53"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not</a:t>
            </a:r>
            <a:r>
              <a:rPr sz="2325" spc="4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only</a:t>
            </a:r>
            <a:r>
              <a:rPr sz="2325" spc="63"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to</a:t>
            </a:r>
            <a:r>
              <a:rPr sz="2325" spc="53" dirty="0">
                <a:solidFill>
                  <a:srgbClr val="22373B"/>
                </a:solidFill>
                <a:latin typeface="Tahoma" panose="020B0604030504040204"/>
                <a:cs typeface="Tahoma" panose="020B0604030504040204"/>
              </a:rPr>
              <a:t> </a:t>
            </a:r>
            <a:r>
              <a:rPr sz="2325" spc="-42" dirty="0">
                <a:solidFill>
                  <a:srgbClr val="22373B"/>
                </a:solidFill>
                <a:latin typeface="Tahoma" panose="020B0604030504040204"/>
                <a:cs typeface="Tahoma" panose="020B0604030504040204"/>
              </a:rPr>
              <a:t>built-in</a:t>
            </a:r>
            <a:r>
              <a:rPr sz="2325" spc="42"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types</a:t>
            </a:r>
            <a:r>
              <a:rPr sz="2325" spc="63"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but </a:t>
            </a:r>
            <a:r>
              <a:rPr sz="2325" spc="-697"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also</a:t>
            </a:r>
            <a:r>
              <a:rPr sz="2325" spc="21"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to</a:t>
            </a:r>
            <a:r>
              <a:rPr sz="2325" spc="4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objects</a:t>
            </a:r>
            <a:endParaRPr sz="2325" dirty="0">
              <a:latin typeface="Tahoma" panose="020B0604030504040204"/>
              <a:cs typeface="Tahoma" panose="020B0604030504040204"/>
            </a:endParaRPr>
          </a:p>
          <a:p>
            <a:pPr marR="10795" algn="r">
              <a:spcBef>
                <a:spcPts val="1185"/>
              </a:spcBef>
            </a:pPr>
            <a:endParaRPr sz="1690" dirty="0">
              <a:latin typeface="Tahoma" panose="020B0604030504040204"/>
              <a:cs typeface="Tahoma" panose="020B0604030504040204"/>
            </a:endParaRPr>
          </a:p>
        </p:txBody>
      </p:sp>
      <p:sp>
        <p:nvSpPr>
          <p:cNvPr id="13" name="灯片编号占位符 4"/>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782" y="172910"/>
            <a:ext cx="6333249" cy="415983"/>
          </a:xfrm>
          <a:prstGeom prst="rect">
            <a:avLst/>
          </a:prstGeom>
        </p:spPr>
        <p:txBody>
          <a:bodyPr vert="horz" wrap="square" lIns="0" tIns="25499" rIns="0" bIns="0" rtlCol="0" anchor="ctr" anchorCtr="0">
            <a:spAutoFit/>
          </a:bodyPr>
          <a:lstStyle/>
          <a:p>
            <a:pPr marL="80645">
              <a:spcBef>
                <a:spcPts val="200"/>
              </a:spcBef>
            </a:pPr>
            <a:r>
              <a:rPr sz="2535" spc="-137" dirty="0">
                <a:solidFill>
                  <a:srgbClr val="FAFAFA"/>
                </a:solidFill>
              </a:rPr>
              <a:t>Operation</a:t>
            </a:r>
            <a:r>
              <a:rPr sz="2535" spc="169" dirty="0">
                <a:solidFill>
                  <a:srgbClr val="FAFAFA"/>
                </a:solidFill>
              </a:rPr>
              <a:t> </a:t>
            </a:r>
            <a:r>
              <a:rPr sz="2535" spc="-159" dirty="0">
                <a:solidFill>
                  <a:srgbClr val="FAFAFA"/>
                </a:solidFill>
              </a:rPr>
              <a:t>Ordering</a:t>
            </a:r>
            <a:r>
              <a:rPr sz="2535" spc="169" dirty="0">
                <a:solidFill>
                  <a:srgbClr val="FAFAFA"/>
                </a:solidFill>
              </a:rPr>
              <a:t> </a:t>
            </a:r>
            <a:r>
              <a:rPr sz="2535" spc="-159" dirty="0">
                <a:solidFill>
                  <a:srgbClr val="FAFAFA"/>
                </a:solidFill>
              </a:rPr>
              <a:t>Undefined</a:t>
            </a:r>
            <a:r>
              <a:rPr sz="2535" spc="169" dirty="0">
                <a:solidFill>
                  <a:srgbClr val="FAFAFA"/>
                </a:solidFill>
              </a:rPr>
              <a:t> </a:t>
            </a:r>
            <a:r>
              <a:rPr sz="2535" spc="-159" dirty="0">
                <a:solidFill>
                  <a:srgbClr val="FAFAFA"/>
                </a:solidFill>
              </a:rPr>
              <a:t>Behavior</a:t>
            </a:r>
            <a:r>
              <a:rPr sz="2535" spc="169" dirty="0">
                <a:solidFill>
                  <a:srgbClr val="FAFAFA"/>
                </a:solidFill>
              </a:rPr>
              <a:t> </a:t>
            </a:r>
            <a:r>
              <a:rPr sz="2535" b="0" spc="364" baseline="31000" dirty="0">
                <a:solidFill>
                  <a:srgbClr val="FAFAFA"/>
                </a:solidFill>
                <a:latin typeface="Lucida Sans Unicode" panose="020B0602030504020204"/>
                <a:cs typeface="Lucida Sans Unicode" panose="020B0602030504020204"/>
              </a:rPr>
              <a:t>⋆</a:t>
            </a:r>
            <a:endParaRPr sz="2535" baseline="31000">
              <a:latin typeface="Lucida Sans Unicode" panose="020B0602030504020204"/>
              <a:cs typeface="Lucida Sans Unicode" panose="020B0602030504020204"/>
            </a:endParaRPr>
          </a:p>
        </p:txBody>
      </p:sp>
      <p:sp>
        <p:nvSpPr>
          <p:cNvPr id="3" name="object 3"/>
          <p:cNvSpPr txBox="1"/>
          <p:nvPr/>
        </p:nvSpPr>
        <p:spPr>
          <a:xfrm>
            <a:off x="736992" y="967283"/>
            <a:ext cx="7723638" cy="382183"/>
          </a:xfrm>
          <a:prstGeom prst="rect">
            <a:avLst/>
          </a:prstGeom>
        </p:spPr>
        <p:txBody>
          <a:bodyPr vert="horz" wrap="square" lIns="0" tIns="24157" rIns="0" bIns="0" rtlCol="0">
            <a:spAutoFit/>
          </a:bodyPr>
          <a:lstStyle/>
          <a:p>
            <a:pPr marL="26670">
              <a:spcBef>
                <a:spcPts val="190"/>
              </a:spcBef>
            </a:pPr>
            <a:r>
              <a:rPr sz="2325" spc="-106" dirty="0">
                <a:solidFill>
                  <a:srgbClr val="22373B"/>
                </a:solidFill>
                <a:latin typeface="Tahoma" panose="020B0604030504040204"/>
                <a:cs typeface="Tahoma" panose="020B0604030504040204"/>
              </a:rPr>
              <a:t>Expressions</a:t>
            </a:r>
            <a:r>
              <a:rPr sz="2325" spc="74"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with</a:t>
            </a:r>
            <a:r>
              <a:rPr sz="2325" spc="74"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undefined</a:t>
            </a:r>
            <a:r>
              <a:rPr sz="2325" spc="6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(implementation-defined)</a:t>
            </a:r>
            <a:r>
              <a:rPr sz="2325" spc="74"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behavior:</a:t>
            </a:r>
            <a:endParaRPr sz="2325">
              <a:latin typeface="Tahoma" panose="020B0604030504040204"/>
              <a:cs typeface="Tahoma" panose="020B0604030504040204"/>
            </a:endParaRPr>
          </a:p>
        </p:txBody>
      </p:sp>
      <p:pic>
        <p:nvPicPr>
          <p:cNvPr id="21" name="图片 20"/>
          <p:cNvPicPr>
            <a:picLocks noChangeAspect="1"/>
          </p:cNvPicPr>
          <p:nvPr/>
        </p:nvPicPr>
        <p:blipFill>
          <a:blip r:embed="rId1"/>
          <a:stretch>
            <a:fillRect/>
          </a:stretch>
        </p:blipFill>
        <p:spPr>
          <a:xfrm>
            <a:off x="736992" y="1416801"/>
            <a:ext cx="10536597" cy="5038458"/>
          </a:xfrm>
          <a:prstGeom prst="rect">
            <a:avLst/>
          </a:prstGeom>
        </p:spPr>
      </p:pic>
      <p:sp>
        <p:nvSpPr>
          <p:cNvPr id="22" name="灯片编号占位符 4"/>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3" y="172910"/>
            <a:ext cx="7107626" cy="415983"/>
          </a:xfrm>
          <a:prstGeom prst="rect">
            <a:avLst/>
          </a:prstGeom>
        </p:spPr>
        <p:txBody>
          <a:bodyPr vert="horz" wrap="square" lIns="0" tIns="25499" rIns="0" bIns="0" rtlCol="0" anchor="ctr" anchorCtr="0">
            <a:spAutoFit/>
          </a:bodyPr>
          <a:lstStyle/>
          <a:p>
            <a:pPr marL="26670">
              <a:spcBef>
                <a:spcPts val="200"/>
              </a:spcBef>
            </a:pPr>
            <a:r>
              <a:rPr sz="2535" spc="-148" dirty="0">
                <a:solidFill>
                  <a:srgbClr val="FAFAFA"/>
                </a:solidFill>
              </a:rPr>
              <a:t>Assignment,</a:t>
            </a:r>
            <a:r>
              <a:rPr sz="2535" spc="148" dirty="0">
                <a:solidFill>
                  <a:srgbClr val="FAFAFA"/>
                </a:solidFill>
              </a:rPr>
              <a:t> </a:t>
            </a:r>
            <a:r>
              <a:rPr sz="2535" spc="-137" dirty="0">
                <a:solidFill>
                  <a:srgbClr val="FAFAFA"/>
                </a:solidFill>
              </a:rPr>
              <a:t>Compound,</a:t>
            </a:r>
            <a:r>
              <a:rPr sz="2535" spc="148" dirty="0">
                <a:solidFill>
                  <a:srgbClr val="FAFAFA"/>
                </a:solidFill>
              </a:rPr>
              <a:t> </a:t>
            </a:r>
            <a:r>
              <a:rPr sz="2535" spc="-201" dirty="0">
                <a:solidFill>
                  <a:srgbClr val="FAFAFA"/>
                </a:solidFill>
              </a:rPr>
              <a:t>and</a:t>
            </a:r>
            <a:r>
              <a:rPr sz="2535" spc="148" dirty="0">
                <a:solidFill>
                  <a:srgbClr val="FAFAFA"/>
                </a:solidFill>
              </a:rPr>
              <a:t> </a:t>
            </a:r>
            <a:r>
              <a:rPr sz="2535" spc="-148" dirty="0">
                <a:solidFill>
                  <a:srgbClr val="FAFAFA"/>
                </a:solidFill>
              </a:rPr>
              <a:t>Comma</a:t>
            </a:r>
            <a:r>
              <a:rPr sz="2535" spc="148" dirty="0">
                <a:solidFill>
                  <a:srgbClr val="FAFAFA"/>
                </a:solidFill>
              </a:rPr>
              <a:t> </a:t>
            </a:r>
            <a:r>
              <a:rPr sz="2535" spc="-148" dirty="0">
                <a:solidFill>
                  <a:srgbClr val="FAFAFA"/>
                </a:solidFill>
              </a:rPr>
              <a:t>Operators</a:t>
            </a:r>
            <a:endParaRPr sz="2535"/>
          </a:p>
        </p:txBody>
      </p:sp>
      <p:sp>
        <p:nvSpPr>
          <p:cNvPr id="3" name="object 3"/>
          <p:cNvSpPr txBox="1"/>
          <p:nvPr/>
        </p:nvSpPr>
        <p:spPr>
          <a:xfrm>
            <a:off x="736992" y="900431"/>
            <a:ext cx="10190371" cy="871853"/>
          </a:xfrm>
          <a:prstGeom prst="rect">
            <a:avLst/>
          </a:prstGeom>
        </p:spPr>
        <p:txBody>
          <a:bodyPr vert="horz" wrap="square" lIns="0" tIns="91261" rIns="0" bIns="0" rtlCol="0">
            <a:spAutoFit/>
          </a:bodyPr>
          <a:lstStyle/>
          <a:p>
            <a:pPr marL="26670">
              <a:spcBef>
                <a:spcPts val="720"/>
              </a:spcBef>
            </a:pPr>
            <a:r>
              <a:rPr sz="2325" b="1" spc="-159" dirty="0">
                <a:solidFill>
                  <a:srgbClr val="22373B"/>
                </a:solidFill>
                <a:latin typeface="Tahoma" panose="020B0604030504040204"/>
                <a:cs typeface="Tahoma" panose="020B0604030504040204"/>
              </a:rPr>
              <a:t>Assignment</a:t>
            </a:r>
            <a:r>
              <a:rPr sz="2325" b="1" spc="106"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and</a:t>
            </a:r>
            <a:r>
              <a:rPr sz="2325" spc="53" dirty="0">
                <a:solidFill>
                  <a:srgbClr val="22373B"/>
                </a:solidFill>
                <a:latin typeface="Tahoma" panose="020B0604030504040204"/>
                <a:cs typeface="Tahoma" panose="020B0604030504040204"/>
              </a:rPr>
              <a:t> </a:t>
            </a:r>
            <a:r>
              <a:rPr sz="2325" b="1" spc="-169" dirty="0">
                <a:solidFill>
                  <a:srgbClr val="22373B"/>
                </a:solidFill>
                <a:latin typeface="Tahoma" panose="020B0604030504040204"/>
                <a:cs typeface="Tahoma" panose="020B0604030504040204"/>
              </a:rPr>
              <a:t>compound</a:t>
            </a:r>
            <a:r>
              <a:rPr sz="2325" b="1" spc="190" dirty="0">
                <a:solidFill>
                  <a:srgbClr val="22373B"/>
                </a:solidFill>
                <a:latin typeface="Tahoma" panose="020B0604030504040204"/>
                <a:cs typeface="Tahoma" panose="020B0604030504040204"/>
              </a:rPr>
              <a:t> </a:t>
            </a:r>
            <a:r>
              <a:rPr sz="2325" b="1" spc="-180" dirty="0">
                <a:solidFill>
                  <a:srgbClr val="22373B"/>
                </a:solidFill>
                <a:latin typeface="Tahoma" panose="020B0604030504040204"/>
                <a:cs typeface="Tahoma" panose="020B0604030504040204"/>
              </a:rPr>
              <a:t>assignment</a:t>
            </a:r>
            <a:r>
              <a:rPr sz="2325" b="1" spc="106"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operators</a:t>
            </a:r>
            <a:r>
              <a:rPr sz="2325" spc="53"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have</a:t>
            </a:r>
            <a:r>
              <a:rPr sz="2325" spc="63" dirty="0">
                <a:solidFill>
                  <a:srgbClr val="22373B"/>
                </a:solidFill>
                <a:latin typeface="Tahoma" panose="020B0604030504040204"/>
                <a:cs typeface="Tahoma" panose="020B0604030504040204"/>
              </a:rPr>
              <a:t> </a:t>
            </a:r>
            <a:r>
              <a:rPr sz="2325" i="1" spc="-148" dirty="0">
                <a:solidFill>
                  <a:srgbClr val="22373B"/>
                </a:solidFill>
                <a:latin typeface="Trebuchet MS" panose="020B0703020202090204"/>
                <a:cs typeface="Trebuchet MS" panose="020B0703020202090204"/>
              </a:rPr>
              <a:t>right-to-left</a:t>
            </a:r>
            <a:r>
              <a:rPr sz="2325" i="1" spc="85" dirty="0">
                <a:solidFill>
                  <a:srgbClr val="22373B"/>
                </a:solidFill>
                <a:latin typeface="Trebuchet MS" panose="020B0703020202090204"/>
                <a:cs typeface="Trebuchet MS" panose="020B0703020202090204"/>
              </a:rPr>
              <a:t> </a:t>
            </a:r>
            <a:r>
              <a:rPr sz="2325" i="1" spc="-116" dirty="0">
                <a:solidFill>
                  <a:srgbClr val="22373B"/>
                </a:solidFill>
                <a:latin typeface="Trebuchet MS" panose="020B0703020202090204"/>
                <a:cs typeface="Trebuchet MS" panose="020B0703020202090204"/>
              </a:rPr>
              <a:t>associativity</a:t>
            </a:r>
            <a:endParaRPr sz="2325">
              <a:latin typeface="Trebuchet MS" panose="020B0703020202090204"/>
              <a:cs typeface="Trebuchet MS" panose="020B0703020202090204"/>
            </a:endParaRPr>
          </a:p>
          <a:p>
            <a:pPr marL="26670">
              <a:spcBef>
                <a:spcPts val="495"/>
              </a:spcBef>
            </a:pPr>
            <a:r>
              <a:rPr sz="2325" spc="-106" dirty="0">
                <a:solidFill>
                  <a:srgbClr val="22373B"/>
                </a:solidFill>
                <a:latin typeface="Tahoma" panose="020B0604030504040204"/>
                <a:cs typeface="Tahoma" panose="020B0604030504040204"/>
              </a:rPr>
              <a:t>and</a:t>
            </a:r>
            <a:r>
              <a:rPr sz="2325" spc="32"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their</a:t>
            </a:r>
            <a:r>
              <a:rPr sz="2325" spc="53"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expressions</a:t>
            </a:r>
            <a:r>
              <a:rPr sz="2325" spc="3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return</a:t>
            </a:r>
            <a:r>
              <a:rPr sz="2325" spc="4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32"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assigned</a:t>
            </a:r>
            <a:r>
              <a:rPr sz="2325" spc="53"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value</a:t>
            </a:r>
            <a:endParaRPr sz="2325">
              <a:latin typeface="Tahoma" panose="020B0604030504040204"/>
              <a:cs typeface="Tahoma" panose="020B0604030504040204"/>
            </a:endParaRPr>
          </a:p>
        </p:txBody>
      </p:sp>
      <p:sp>
        <p:nvSpPr>
          <p:cNvPr id="4" name="object 4"/>
          <p:cNvSpPr txBox="1"/>
          <p:nvPr/>
        </p:nvSpPr>
        <p:spPr>
          <a:xfrm>
            <a:off x="763834" y="1989976"/>
            <a:ext cx="10652044" cy="1314142"/>
          </a:xfrm>
          <a:prstGeom prst="rect">
            <a:avLst/>
          </a:prstGeom>
          <a:solidFill>
            <a:srgbClr val="EDEDED"/>
          </a:solidFill>
        </p:spPr>
        <p:txBody>
          <a:bodyPr vert="horz" wrap="square" lIns="0" tIns="0" rIns="0" bIns="0" rtlCol="0">
            <a:spAutoFit/>
          </a:bodyPr>
          <a:lstStyle/>
          <a:p>
            <a:pPr marL="79375">
              <a:lnSpc>
                <a:spcPts val="2185"/>
              </a:lnSpc>
            </a:pPr>
            <a:r>
              <a:rPr sz="1900" b="1" spc="275" dirty="0">
                <a:solidFill>
                  <a:srgbClr val="AF003F"/>
                </a:solidFill>
                <a:latin typeface="Calibri" panose="020F0502020204030204"/>
                <a:cs typeface="Calibri" panose="020F0502020204030204"/>
              </a:rPr>
              <a:t>int</a:t>
            </a:r>
            <a:r>
              <a:rPr sz="1900" b="1" spc="507" dirty="0">
                <a:solidFill>
                  <a:srgbClr val="AF003F"/>
                </a:solidFill>
                <a:latin typeface="Calibri" panose="020F0502020204030204"/>
                <a:cs typeface="Calibri" panose="020F0502020204030204"/>
              </a:rPr>
              <a:t> </a:t>
            </a:r>
            <a:r>
              <a:rPr sz="1900" spc="127" dirty="0">
                <a:solidFill>
                  <a:srgbClr val="22373B"/>
                </a:solidFill>
                <a:latin typeface="Calibri" panose="020F0502020204030204"/>
                <a:cs typeface="Calibri" panose="020F0502020204030204"/>
              </a:rPr>
              <a:t>y</a:t>
            </a:r>
            <a:r>
              <a:rPr sz="1900" spc="507"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a:t>
            </a:r>
            <a:r>
              <a:rPr sz="1900" spc="507"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2</a:t>
            </a:r>
            <a:r>
              <a:rPr sz="1900" spc="254"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a:p>
            <a:pPr marL="79375">
              <a:spcBef>
                <a:spcPts val="380"/>
              </a:spcBef>
            </a:pPr>
            <a:r>
              <a:rPr sz="1900" b="1" spc="275" dirty="0">
                <a:solidFill>
                  <a:srgbClr val="AF003F"/>
                </a:solidFill>
                <a:latin typeface="Calibri" panose="020F0502020204030204"/>
                <a:cs typeface="Calibri" panose="020F0502020204030204"/>
              </a:rPr>
              <a:t>int</a:t>
            </a:r>
            <a:r>
              <a:rPr sz="1900" b="1" spc="537" dirty="0">
                <a:solidFill>
                  <a:srgbClr val="AF003F"/>
                </a:solidFill>
                <a:latin typeface="Calibri" panose="020F0502020204030204"/>
                <a:cs typeface="Calibri" panose="020F0502020204030204"/>
              </a:rPr>
              <a:t> </a:t>
            </a:r>
            <a:r>
              <a:rPr sz="1900" spc="169" dirty="0">
                <a:solidFill>
                  <a:srgbClr val="22373B"/>
                </a:solidFill>
                <a:latin typeface="Calibri" panose="020F0502020204030204"/>
                <a:cs typeface="Calibri" panose="020F0502020204030204"/>
              </a:rPr>
              <a:t>x</a:t>
            </a:r>
            <a:r>
              <a:rPr sz="1900" spc="550"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74" dirty="0">
                <a:solidFill>
                  <a:srgbClr val="656565"/>
                </a:solidFill>
                <a:latin typeface="Calibri" panose="020F0502020204030204"/>
                <a:cs typeface="Calibri" panose="020F0502020204030204"/>
              </a:rPr>
              <a:t> </a:t>
            </a:r>
            <a:r>
              <a:rPr sz="1900" spc="127" dirty="0">
                <a:solidFill>
                  <a:srgbClr val="22373B"/>
                </a:solidFill>
                <a:latin typeface="Calibri" panose="020F0502020204030204"/>
                <a:cs typeface="Calibri" panose="020F0502020204030204"/>
              </a:rPr>
              <a:t>y</a:t>
            </a:r>
            <a:r>
              <a:rPr sz="1900" spc="550"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74"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3</a:t>
            </a:r>
            <a:r>
              <a:rPr sz="1900" spc="254" dirty="0">
                <a:solidFill>
                  <a:srgbClr val="22373B"/>
                </a:solidFill>
                <a:latin typeface="Calibri" panose="020F0502020204030204"/>
                <a:cs typeface="Calibri" panose="020F0502020204030204"/>
              </a:rPr>
              <a:t>;</a:t>
            </a:r>
            <a:r>
              <a:rPr sz="1900" spc="550"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537" dirty="0">
                <a:solidFill>
                  <a:srgbClr val="3D7A7A"/>
                </a:solidFill>
                <a:latin typeface="Calibri" panose="020F0502020204030204"/>
                <a:cs typeface="Calibri" panose="020F0502020204030204"/>
              </a:rPr>
              <a:t> </a:t>
            </a:r>
            <a:r>
              <a:rPr sz="1900" i="1" spc="180" dirty="0">
                <a:solidFill>
                  <a:srgbClr val="3D7A7A"/>
                </a:solidFill>
                <a:latin typeface="Calibri" panose="020F0502020204030204"/>
                <a:cs typeface="Calibri" panose="020F0502020204030204"/>
              </a:rPr>
              <a:t>y=3,</a:t>
            </a:r>
            <a:r>
              <a:rPr sz="1900" i="1" spc="550" dirty="0">
                <a:solidFill>
                  <a:srgbClr val="3D7A7A"/>
                </a:solidFill>
                <a:latin typeface="Calibri" panose="020F0502020204030204"/>
                <a:cs typeface="Calibri" panose="020F0502020204030204"/>
              </a:rPr>
              <a:t> </a:t>
            </a:r>
            <a:r>
              <a:rPr sz="1900" i="1" spc="116" dirty="0">
                <a:solidFill>
                  <a:srgbClr val="3D7A7A"/>
                </a:solidFill>
                <a:latin typeface="Calibri" panose="020F0502020204030204"/>
                <a:cs typeface="Calibri" panose="020F0502020204030204"/>
              </a:rPr>
              <a:t>then</a:t>
            </a:r>
            <a:r>
              <a:rPr sz="1900" i="1" spc="550" dirty="0">
                <a:solidFill>
                  <a:srgbClr val="3D7A7A"/>
                </a:solidFill>
                <a:latin typeface="Calibri" panose="020F0502020204030204"/>
                <a:cs typeface="Calibri" panose="020F0502020204030204"/>
              </a:rPr>
              <a:t> </a:t>
            </a:r>
            <a:r>
              <a:rPr sz="1900" i="1" spc="74" dirty="0">
                <a:solidFill>
                  <a:srgbClr val="3D7A7A"/>
                </a:solidFill>
                <a:latin typeface="Calibri" panose="020F0502020204030204"/>
                <a:cs typeface="Calibri" panose="020F0502020204030204"/>
              </a:rPr>
              <a:t>x=3</a:t>
            </a:r>
            <a:endParaRPr sz="1900">
              <a:latin typeface="Calibri" panose="020F0502020204030204"/>
              <a:cs typeface="Calibri" panose="020F0502020204030204"/>
            </a:endParaRPr>
          </a:p>
          <a:p>
            <a:pPr marL="1974215">
              <a:spcBef>
                <a:spcPts val="380"/>
              </a:spcBef>
            </a:pPr>
            <a:r>
              <a:rPr sz="1900" i="1" spc="254" dirty="0">
                <a:solidFill>
                  <a:srgbClr val="3D7A7A"/>
                </a:solidFill>
                <a:latin typeface="Calibri" panose="020F0502020204030204"/>
                <a:cs typeface="Calibri" panose="020F0502020204030204"/>
              </a:rPr>
              <a:t>//</a:t>
            </a:r>
            <a:r>
              <a:rPr sz="1900" i="1" spc="537" dirty="0">
                <a:solidFill>
                  <a:srgbClr val="3D7A7A"/>
                </a:solidFill>
                <a:latin typeface="Calibri" panose="020F0502020204030204"/>
                <a:cs typeface="Calibri" panose="020F0502020204030204"/>
              </a:rPr>
              <a:t> </a:t>
            </a:r>
            <a:r>
              <a:rPr sz="1900" i="1" spc="148" dirty="0">
                <a:solidFill>
                  <a:srgbClr val="3D7A7A"/>
                </a:solidFill>
                <a:latin typeface="Calibri" panose="020F0502020204030204"/>
                <a:cs typeface="Calibri" panose="020F0502020204030204"/>
              </a:rPr>
              <a:t>the</a:t>
            </a:r>
            <a:r>
              <a:rPr sz="1900" i="1" spc="537" dirty="0">
                <a:solidFill>
                  <a:srgbClr val="3D7A7A"/>
                </a:solidFill>
                <a:latin typeface="Calibri" panose="020F0502020204030204"/>
                <a:cs typeface="Calibri" panose="020F0502020204030204"/>
              </a:rPr>
              <a:t> </a:t>
            </a:r>
            <a:r>
              <a:rPr sz="1900" i="1" spc="-42" dirty="0">
                <a:solidFill>
                  <a:srgbClr val="3D7A7A"/>
                </a:solidFill>
                <a:latin typeface="Calibri" panose="020F0502020204030204"/>
                <a:cs typeface="Calibri" panose="020F0502020204030204"/>
              </a:rPr>
              <a:t>same</a:t>
            </a:r>
            <a:r>
              <a:rPr sz="1900" i="1" spc="169" dirty="0">
                <a:solidFill>
                  <a:srgbClr val="3D7A7A"/>
                </a:solidFill>
                <a:latin typeface="Calibri" panose="020F0502020204030204"/>
                <a:cs typeface="Calibri" panose="020F0502020204030204"/>
              </a:rPr>
              <a:t> </a:t>
            </a:r>
            <a:r>
              <a:rPr sz="1900" i="1" spc="211" dirty="0">
                <a:solidFill>
                  <a:srgbClr val="3D7A7A"/>
                </a:solidFill>
                <a:latin typeface="Calibri" panose="020F0502020204030204"/>
                <a:cs typeface="Calibri" panose="020F0502020204030204"/>
              </a:rPr>
              <a:t>of</a:t>
            </a:r>
            <a:r>
              <a:rPr sz="1900" i="1" spc="537" dirty="0">
                <a:solidFill>
                  <a:srgbClr val="3D7A7A"/>
                </a:solidFill>
                <a:latin typeface="Calibri" panose="020F0502020204030204"/>
                <a:cs typeface="Calibri" panose="020F0502020204030204"/>
              </a:rPr>
              <a:t> </a:t>
            </a:r>
            <a:r>
              <a:rPr sz="1900" i="1" spc="169" dirty="0">
                <a:solidFill>
                  <a:srgbClr val="3D7A7A"/>
                </a:solidFill>
                <a:latin typeface="Calibri" panose="020F0502020204030204"/>
                <a:cs typeface="Calibri" panose="020F0502020204030204"/>
              </a:rPr>
              <a:t>x</a:t>
            </a:r>
            <a:r>
              <a:rPr sz="1900" i="1" spc="550" dirty="0">
                <a:solidFill>
                  <a:srgbClr val="3D7A7A"/>
                </a:solidFill>
                <a:latin typeface="Calibri" panose="020F0502020204030204"/>
                <a:cs typeface="Calibri" panose="020F0502020204030204"/>
              </a:rPr>
              <a:t> </a:t>
            </a:r>
            <a:r>
              <a:rPr sz="1900" i="1" spc="42" dirty="0">
                <a:solidFill>
                  <a:srgbClr val="3D7A7A"/>
                </a:solidFill>
                <a:latin typeface="Calibri" panose="020F0502020204030204"/>
                <a:cs typeface="Calibri" panose="020F0502020204030204"/>
              </a:rPr>
              <a:t>= </a:t>
            </a:r>
            <a:r>
              <a:rPr sz="1900" i="1" spc="63" dirty="0">
                <a:solidFill>
                  <a:srgbClr val="3D7A7A"/>
                </a:solidFill>
                <a:latin typeface="Calibri" panose="020F0502020204030204"/>
                <a:cs typeface="Calibri" panose="020F0502020204030204"/>
              </a:rPr>
              <a:t> </a:t>
            </a:r>
            <a:r>
              <a:rPr sz="1900" i="1" spc="275" dirty="0">
                <a:solidFill>
                  <a:srgbClr val="3D7A7A"/>
                </a:solidFill>
                <a:latin typeface="Calibri" panose="020F0502020204030204"/>
                <a:cs typeface="Calibri" panose="020F0502020204030204"/>
              </a:rPr>
              <a:t>(y</a:t>
            </a:r>
            <a:r>
              <a:rPr sz="1900" i="1" spc="550" dirty="0">
                <a:solidFill>
                  <a:srgbClr val="3D7A7A"/>
                </a:solidFill>
                <a:latin typeface="Calibri" panose="020F0502020204030204"/>
                <a:cs typeface="Calibri" panose="020F0502020204030204"/>
              </a:rPr>
              <a:t> </a:t>
            </a:r>
            <a:r>
              <a:rPr sz="1900" i="1" spc="42" dirty="0">
                <a:solidFill>
                  <a:srgbClr val="3D7A7A"/>
                </a:solidFill>
                <a:latin typeface="Calibri" panose="020F0502020204030204"/>
                <a:cs typeface="Calibri" panose="020F0502020204030204"/>
              </a:rPr>
              <a:t>= </a:t>
            </a:r>
            <a:r>
              <a:rPr sz="1900" i="1" spc="63" dirty="0">
                <a:solidFill>
                  <a:srgbClr val="3D7A7A"/>
                </a:solidFill>
                <a:latin typeface="Calibri" panose="020F0502020204030204"/>
                <a:cs typeface="Calibri" panose="020F0502020204030204"/>
              </a:rPr>
              <a:t> </a:t>
            </a:r>
            <a:r>
              <a:rPr sz="1900" i="1" spc="222" dirty="0">
                <a:solidFill>
                  <a:srgbClr val="3D7A7A"/>
                </a:solidFill>
                <a:latin typeface="Calibri" panose="020F0502020204030204"/>
                <a:cs typeface="Calibri" panose="020F0502020204030204"/>
              </a:rPr>
              <a:t>3)</a:t>
            </a:r>
            <a:endParaRPr sz="1900">
              <a:latin typeface="Calibri" panose="020F0502020204030204"/>
              <a:cs typeface="Calibri" panose="020F0502020204030204"/>
            </a:endParaRPr>
          </a:p>
          <a:p>
            <a:pPr marL="79375">
              <a:spcBef>
                <a:spcPts val="380"/>
              </a:spcBef>
              <a:tabLst>
                <a:tab pos="1973580" algn="l"/>
              </a:tabLst>
            </a:pPr>
            <a:r>
              <a:rPr sz="1900" b="1" spc="454" dirty="0">
                <a:solidFill>
                  <a:srgbClr val="007F00"/>
                </a:solidFill>
                <a:latin typeface="Calibri" panose="020F0502020204030204"/>
                <a:cs typeface="Calibri" panose="020F0502020204030204"/>
              </a:rPr>
              <a:t>if</a:t>
            </a:r>
            <a:r>
              <a:rPr sz="1900" b="1" spc="560" dirty="0">
                <a:solidFill>
                  <a:srgbClr val="007F00"/>
                </a:solidFill>
                <a:latin typeface="Calibri" panose="020F0502020204030204"/>
                <a:cs typeface="Calibri" panose="020F0502020204030204"/>
              </a:rPr>
              <a:t> </a:t>
            </a:r>
            <a:r>
              <a:rPr sz="1900" spc="285" dirty="0">
                <a:solidFill>
                  <a:srgbClr val="22373B"/>
                </a:solidFill>
                <a:latin typeface="Calibri" panose="020F0502020204030204"/>
                <a:cs typeface="Calibri" panose="020F0502020204030204"/>
              </a:rPr>
              <a:t>(x</a:t>
            </a:r>
            <a:r>
              <a:rPr sz="1900" spc="571"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95" dirty="0">
                <a:solidFill>
                  <a:srgbClr val="656565"/>
                </a:solidFill>
                <a:latin typeface="Calibri" panose="020F0502020204030204"/>
                <a:cs typeface="Calibri" panose="020F0502020204030204"/>
              </a:rPr>
              <a:t> </a:t>
            </a:r>
            <a:r>
              <a:rPr sz="1900" spc="222" dirty="0">
                <a:solidFill>
                  <a:srgbClr val="656565"/>
                </a:solidFill>
                <a:latin typeface="Calibri" panose="020F0502020204030204"/>
                <a:cs typeface="Calibri" panose="020F0502020204030204"/>
              </a:rPr>
              <a:t>4</a:t>
            </a:r>
            <a:r>
              <a:rPr sz="1900" spc="222"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537" dirty="0">
                <a:solidFill>
                  <a:srgbClr val="3D7A7A"/>
                </a:solidFill>
                <a:latin typeface="Calibri" panose="020F0502020204030204"/>
                <a:cs typeface="Calibri" panose="020F0502020204030204"/>
              </a:rPr>
              <a:t> </a:t>
            </a:r>
            <a:r>
              <a:rPr sz="1900" i="1" spc="180" dirty="0">
                <a:solidFill>
                  <a:srgbClr val="3D7A7A"/>
                </a:solidFill>
                <a:latin typeface="Calibri" panose="020F0502020204030204"/>
                <a:cs typeface="Calibri" panose="020F0502020204030204"/>
              </a:rPr>
              <a:t>assign</a:t>
            </a:r>
            <a:r>
              <a:rPr sz="1900" i="1" spc="550" dirty="0">
                <a:solidFill>
                  <a:srgbClr val="3D7A7A"/>
                </a:solidFill>
                <a:latin typeface="Calibri" panose="020F0502020204030204"/>
                <a:cs typeface="Calibri" panose="020F0502020204030204"/>
              </a:rPr>
              <a:t> </a:t>
            </a:r>
            <a:r>
              <a:rPr sz="1900" i="1" spc="74" dirty="0">
                <a:solidFill>
                  <a:srgbClr val="3D7A7A"/>
                </a:solidFill>
                <a:latin typeface="Calibri" panose="020F0502020204030204"/>
                <a:cs typeface="Calibri" panose="020F0502020204030204"/>
              </a:rPr>
              <a:t>x=4</a:t>
            </a:r>
            <a:r>
              <a:rPr sz="1900" i="1" spc="537" dirty="0">
                <a:solidFill>
                  <a:srgbClr val="3D7A7A"/>
                </a:solidFill>
                <a:latin typeface="Calibri" panose="020F0502020204030204"/>
                <a:cs typeface="Calibri" panose="020F0502020204030204"/>
              </a:rPr>
              <a:t> </a:t>
            </a:r>
            <a:r>
              <a:rPr sz="1900" i="1" spc="11" dirty="0">
                <a:solidFill>
                  <a:srgbClr val="3D7A7A"/>
                </a:solidFill>
                <a:latin typeface="Calibri" panose="020F0502020204030204"/>
                <a:cs typeface="Calibri" panose="020F0502020204030204"/>
              </a:rPr>
              <a:t>and </a:t>
            </a:r>
            <a:r>
              <a:rPr sz="1900" i="1" spc="106" dirty="0">
                <a:solidFill>
                  <a:srgbClr val="3D7A7A"/>
                </a:solidFill>
                <a:latin typeface="Calibri" panose="020F0502020204030204"/>
                <a:cs typeface="Calibri" panose="020F0502020204030204"/>
              </a:rPr>
              <a:t> </a:t>
            </a:r>
            <a:r>
              <a:rPr sz="1900" i="1" spc="159" dirty="0">
                <a:solidFill>
                  <a:srgbClr val="3D7A7A"/>
                </a:solidFill>
                <a:latin typeface="Calibri" panose="020F0502020204030204"/>
                <a:cs typeface="Calibri" panose="020F0502020204030204"/>
              </a:rPr>
              <a:t>evaluate</a:t>
            </a:r>
            <a:r>
              <a:rPr sz="1900" i="1" spc="550" dirty="0">
                <a:solidFill>
                  <a:srgbClr val="3D7A7A"/>
                </a:solidFill>
                <a:latin typeface="Calibri" panose="020F0502020204030204"/>
                <a:cs typeface="Calibri" panose="020F0502020204030204"/>
              </a:rPr>
              <a:t> </a:t>
            </a:r>
            <a:r>
              <a:rPr sz="1900" i="1" spc="180" dirty="0">
                <a:solidFill>
                  <a:srgbClr val="3D7A7A"/>
                </a:solidFill>
                <a:latin typeface="Calibri" panose="020F0502020204030204"/>
                <a:cs typeface="Calibri" panose="020F0502020204030204"/>
              </a:rPr>
              <a:t>to</a:t>
            </a:r>
            <a:r>
              <a:rPr sz="1900" i="1" spc="537" dirty="0">
                <a:solidFill>
                  <a:srgbClr val="3D7A7A"/>
                </a:solidFill>
                <a:latin typeface="Calibri" panose="020F0502020204030204"/>
                <a:cs typeface="Calibri" panose="020F0502020204030204"/>
              </a:rPr>
              <a:t> </a:t>
            </a:r>
            <a:r>
              <a:rPr sz="1900" i="1" spc="201" dirty="0">
                <a:solidFill>
                  <a:srgbClr val="3D7A7A"/>
                </a:solidFill>
                <a:latin typeface="Calibri" panose="020F0502020204030204"/>
                <a:cs typeface="Calibri" panose="020F0502020204030204"/>
              </a:rPr>
              <a:t>true</a:t>
            </a:r>
            <a:endParaRPr sz="1900">
              <a:latin typeface="Calibri" panose="020F0502020204030204"/>
              <a:cs typeface="Calibri" panose="020F0502020204030204"/>
            </a:endParaRPr>
          </a:p>
        </p:txBody>
      </p:sp>
      <p:sp>
        <p:nvSpPr>
          <p:cNvPr id="5" name="object 5"/>
          <p:cNvSpPr txBox="1"/>
          <p:nvPr/>
        </p:nvSpPr>
        <p:spPr>
          <a:xfrm>
            <a:off x="683309" y="3799433"/>
            <a:ext cx="10744647" cy="827130"/>
          </a:xfrm>
          <a:prstGeom prst="rect">
            <a:avLst/>
          </a:prstGeom>
        </p:spPr>
        <p:txBody>
          <a:bodyPr vert="horz" wrap="square" lIns="0" tIns="26841" rIns="0" bIns="0" rtlCol="0">
            <a:spAutoFit/>
          </a:bodyPr>
          <a:lstStyle/>
          <a:p>
            <a:pPr marL="80645" marR="64135">
              <a:lnSpc>
                <a:spcPct val="118000"/>
              </a:lnSpc>
              <a:spcBef>
                <a:spcPts val="210"/>
              </a:spcBef>
            </a:pPr>
            <a:r>
              <a:rPr sz="2325" spc="-32" dirty="0">
                <a:solidFill>
                  <a:srgbClr val="22373B"/>
                </a:solidFill>
                <a:latin typeface="Tahoma" panose="020B0604030504040204"/>
                <a:cs typeface="Tahoma" panose="020B0604030504040204"/>
              </a:rPr>
              <a:t>The</a:t>
            </a:r>
            <a:r>
              <a:rPr sz="2325" spc="53" dirty="0">
                <a:solidFill>
                  <a:srgbClr val="22373B"/>
                </a:solidFill>
                <a:latin typeface="Tahoma" panose="020B0604030504040204"/>
                <a:cs typeface="Tahoma" panose="020B0604030504040204"/>
              </a:rPr>
              <a:t> </a:t>
            </a:r>
            <a:r>
              <a:rPr sz="2325" b="1" spc="-180" dirty="0">
                <a:solidFill>
                  <a:srgbClr val="22373B"/>
                </a:solidFill>
                <a:latin typeface="Tahoma" panose="020B0604030504040204"/>
                <a:cs typeface="Tahoma" panose="020B0604030504040204"/>
              </a:rPr>
              <a:t>comma</a:t>
            </a:r>
            <a:r>
              <a:rPr sz="2325" b="1" spc="180" dirty="0">
                <a:solidFill>
                  <a:srgbClr val="22373B"/>
                </a:solidFill>
                <a:latin typeface="Tahoma" panose="020B0604030504040204"/>
                <a:cs typeface="Tahoma" panose="020B0604030504040204"/>
              </a:rPr>
              <a:t> </a:t>
            </a:r>
            <a:r>
              <a:rPr sz="2325" b="1" spc="-116" dirty="0">
                <a:solidFill>
                  <a:srgbClr val="22373B"/>
                </a:solidFill>
                <a:latin typeface="Tahoma" panose="020B0604030504040204"/>
                <a:cs typeface="Tahoma" panose="020B0604030504040204"/>
              </a:rPr>
              <a:t>operator</a:t>
            </a:r>
            <a:r>
              <a:rPr sz="2535" spc="-173" baseline="28000" dirty="0">
                <a:solidFill>
                  <a:srgbClr val="22373B"/>
                </a:solidFill>
                <a:latin typeface="Lucida Sans Unicode" panose="020B0602030504020204"/>
                <a:cs typeface="Lucida Sans Unicode" panose="020B0602030504020204"/>
              </a:rPr>
              <a:t>⋆</a:t>
            </a:r>
            <a:r>
              <a:rPr sz="2535" spc="-63" baseline="28000" dirty="0">
                <a:solidFill>
                  <a:srgbClr val="22373B"/>
                </a:solidFill>
                <a:latin typeface="Lucida Sans Unicode" panose="020B0602030504020204"/>
                <a:cs typeface="Lucida Sans Unicode" panose="020B0602030504020204"/>
              </a:rPr>
              <a:t> </a:t>
            </a:r>
            <a:r>
              <a:rPr sz="2325" spc="-127" dirty="0">
                <a:solidFill>
                  <a:srgbClr val="22373B"/>
                </a:solidFill>
                <a:latin typeface="Tahoma" panose="020B0604030504040204"/>
                <a:cs typeface="Tahoma" panose="020B0604030504040204"/>
              </a:rPr>
              <a:t>has</a:t>
            </a:r>
            <a:r>
              <a:rPr sz="2325" spc="53" dirty="0">
                <a:solidFill>
                  <a:srgbClr val="22373B"/>
                </a:solidFill>
                <a:latin typeface="Tahoma" panose="020B0604030504040204"/>
                <a:cs typeface="Tahoma" panose="020B0604030504040204"/>
              </a:rPr>
              <a:t> </a:t>
            </a:r>
            <a:r>
              <a:rPr sz="2325" i="1" spc="-148" dirty="0">
                <a:solidFill>
                  <a:srgbClr val="22373B"/>
                </a:solidFill>
                <a:latin typeface="Trebuchet MS" panose="020B0703020202090204"/>
                <a:cs typeface="Trebuchet MS" panose="020B0703020202090204"/>
              </a:rPr>
              <a:t>left-to-right</a:t>
            </a:r>
            <a:r>
              <a:rPr sz="2325" i="1" spc="85" dirty="0">
                <a:solidFill>
                  <a:srgbClr val="22373B"/>
                </a:solidFill>
                <a:latin typeface="Trebuchet MS" panose="020B0703020202090204"/>
                <a:cs typeface="Trebuchet MS" panose="020B0703020202090204"/>
              </a:rPr>
              <a:t> </a:t>
            </a:r>
            <a:r>
              <a:rPr sz="2325" i="1" spc="-116" dirty="0">
                <a:solidFill>
                  <a:srgbClr val="22373B"/>
                </a:solidFill>
                <a:latin typeface="Trebuchet MS" panose="020B0703020202090204"/>
                <a:cs typeface="Trebuchet MS" panose="020B0703020202090204"/>
              </a:rPr>
              <a:t>associativity</a:t>
            </a:r>
            <a:r>
              <a:rPr sz="2325" spc="-116" dirty="0">
                <a:solidFill>
                  <a:srgbClr val="22373B"/>
                </a:solidFill>
                <a:latin typeface="Tahoma" panose="020B0604030504040204"/>
                <a:cs typeface="Tahoma" panose="020B0604030504040204"/>
              </a:rPr>
              <a:t>.</a:t>
            </a:r>
            <a:r>
              <a:rPr sz="2325" spc="328"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It</a:t>
            </a:r>
            <a:r>
              <a:rPr sz="2325" spc="74"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evaluates</a:t>
            </a:r>
            <a:r>
              <a:rPr sz="2325" spc="5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53" dirty="0">
                <a:solidFill>
                  <a:srgbClr val="22373B"/>
                </a:solidFill>
                <a:latin typeface="Tahoma" panose="020B0604030504040204"/>
                <a:cs typeface="Tahoma" panose="020B0604030504040204"/>
              </a:rPr>
              <a:t> </a:t>
            </a:r>
            <a:r>
              <a:rPr sz="2325" spc="-42" dirty="0">
                <a:solidFill>
                  <a:srgbClr val="22373B"/>
                </a:solidFill>
                <a:latin typeface="Tahoma" panose="020B0604030504040204"/>
                <a:cs typeface="Tahoma" panose="020B0604030504040204"/>
              </a:rPr>
              <a:t>left</a:t>
            </a:r>
            <a:r>
              <a:rPr sz="2325" spc="63"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expression, </a:t>
            </a:r>
            <a:r>
              <a:rPr sz="2325" spc="-697"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discards</a:t>
            </a:r>
            <a:r>
              <a:rPr sz="2325" spc="32"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its</a:t>
            </a:r>
            <a:r>
              <a:rPr sz="2325" spc="3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result,</a:t>
            </a:r>
            <a:r>
              <a:rPr sz="2325" spc="32"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and</a:t>
            </a:r>
            <a:r>
              <a:rPr sz="2325" spc="3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returns</a:t>
            </a:r>
            <a:r>
              <a:rPr sz="2325" spc="4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32" dirty="0">
                <a:solidFill>
                  <a:srgbClr val="22373B"/>
                </a:solidFill>
                <a:latin typeface="Tahoma" panose="020B0604030504040204"/>
                <a:cs typeface="Tahoma" panose="020B0604030504040204"/>
              </a:rPr>
              <a:t> </a:t>
            </a:r>
            <a:r>
              <a:rPr sz="2325" spc="-42" dirty="0">
                <a:solidFill>
                  <a:srgbClr val="22373B"/>
                </a:solidFill>
                <a:latin typeface="Tahoma" panose="020B0604030504040204"/>
                <a:cs typeface="Tahoma" panose="020B0604030504040204"/>
              </a:rPr>
              <a:t>right</a:t>
            </a:r>
            <a:r>
              <a:rPr sz="2325" spc="32"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expression</a:t>
            </a:r>
            <a:endParaRPr sz="2325">
              <a:latin typeface="Tahoma" panose="020B0604030504040204"/>
              <a:cs typeface="Tahoma" panose="020B0604030504040204"/>
            </a:endParaRPr>
          </a:p>
        </p:txBody>
      </p:sp>
      <p:sp>
        <p:nvSpPr>
          <p:cNvPr id="6" name="object 6"/>
          <p:cNvSpPr txBox="1"/>
          <p:nvPr/>
        </p:nvSpPr>
        <p:spPr>
          <a:xfrm>
            <a:off x="763834" y="4888992"/>
            <a:ext cx="10652044" cy="1658146"/>
          </a:xfrm>
          <a:prstGeom prst="rect">
            <a:avLst/>
          </a:prstGeom>
          <a:solidFill>
            <a:srgbClr val="EDEDED"/>
          </a:solidFill>
        </p:spPr>
        <p:txBody>
          <a:bodyPr vert="horz" wrap="square" lIns="0" tIns="0" rIns="0" bIns="0" rtlCol="0">
            <a:spAutoFit/>
          </a:bodyPr>
          <a:lstStyle/>
          <a:p>
            <a:pPr marL="79375">
              <a:lnSpc>
                <a:spcPts val="2185"/>
              </a:lnSpc>
            </a:pPr>
            <a:r>
              <a:rPr sz="1900" b="1" spc="275" dirty="0">
                <a:solidFill>
                  <a:srgbClr val="AF003F"/>
                </a:solidFill>
                <a:latin typeface="Calibri" panose="020F0502020204030204"/>
                <a:cs typeface="Calibri" panose="020F0502020204030204"/>
              </a:rPr>
              <a:t>int</a:t>
            </a:r>
            <a:r>
              <a:rPr sz="1900" b="1" spc="528" dirty="0">
                <a:solidFill>
                  <a:srgbClr val="AF003F"/>
                </a:solidFill>
                <a:latin typeface="Calibri" panose="020F0502020204030204"/>
                <a:cs typeface="Calibri" panose="020F0502020204030204"/>
              </a:rPr>
              <a:t> </a:t>
            </a:r>
            <a:r>
              <a:rPr sz="1900" spc="74" dirty="0">
                <a:solidFill>
                  <a:srgbClr val="22373B"/>
                </a:solidFill>
                <a:latin typeface="Calibri" panose="020F0502020204030204"/>
                <a:cs typeface="Calibri" panose="020F0502020204030204"/>
              </a:rPr>
              <a:t>a</a:t>
            </a:r>
            <a:r>
              <a:rPr sz="1900" spc="528"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63" dirty="0">
                <a:solidFill>
                  <a:srgbClr val="656565"/>
                </a:solidFill>
                <a:latin typeface="Calibri" panose="020F0502020204030204"/>
                <a:cs typeface="Calibri" panose="020F0502020204030204"/>
              </a:rPr>
              <a:t> </a:t>
            </a:r>
            <a:r>
              <a:rPr sz="1900" spc="275" dirty="0">
                <a:solidFill>
                  <a:srgbClr val="656565"/>
                </a:solidFill>
                <a:latin typeface="Calibri" panose="020F0502020204030204"/>
                <a:cs typeface="Calibri" panose="020F0502020204030204"/>
              </a:rPr>
              <a:t>5</a:t>
            </a:r>
            <a:r>
              <a:rPr sz="1900" spc="275" dirty="0">
                <a:solidFill>
                  <a:srgbClr val="22373B"/>
                </a:solidFill>
                <a:latin typeface="Calibri" panose="020F0502020204030204"/>
                <a:cs typeface="Calibri" panose="020F0502020204030204"/>
              </a:rPr>
              <a:t>,</a:t>
            </a:r>
            <a:r>
              <a:rPr sz="1900" spc="528" dirty="0">
                <a:solidFill>
                  <a:srgbClr val="22373B"/>
                </a:solidFill>
                <a:latin typeface="Calibri" panose="020F0502020204030204"/>
                <a:cs typeface="Calibri" panose="020F0502020204030204"/>
              </a:rPr>
              <a:t> </a:t>
            </a:r>
            <a:r>
              <a:rPr sz="1900" spc="-11" dirty="0">
                <a:solidFill>
                  <a:srgbClr val="22373B"/>
                </a:solidFill>
                <a:latin typeface="Calibri" panose="020F0502020204030204"/>
                <a:cs typeface="Calibri" panose="020F0502020204030204"/>
              </a:rPr>
              <a:t>b</a:t>
            </a:r>
            <a:r>
              <a:rPr sz="1900" spc="537"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63"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7</a:t>
            </a:r>
            <a:r>
              <a:rPr sz="1900" spc="254"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a:p>
            <a:pPr marL="79375">
              <a:spcBef>
                <a:spcPts val="380"/>
              </a:spcBef>
            </a:pPr>
            <a:r>
              <a:rPr sz="1900" b="1" spc="275" dirty="0">
                <a:solidFill>
                  <a:srgbClr val="AF003F"/>
                </a:solidFill>
                <a:latin typeface="Calibri" panose="020F0502020204030204"/>
                <a:cs typeface="Calibri" panose="020F0502020204030204"/>
              </a:rPr>
              <a:t>int</a:t>
            </a:r>
            <a:r>
              <a:rPr sz="1900" b="1" spc="550" dirty="0">
                <a:solidFill>
                  <a:srgbClr val="AF003F"/>
                </a:solidFill>
                <a:latin typeface="Calibri" panose="020F0502020204030204"/>
                <a:cs typeface="Calibri" panose="020F0502020204030204"/>
              </a:rPr>
              <a:t> </a:t>
            </a:r>
            <a:r>
              <a:rPr sz="1900" spc="169" dirty="0">
                <a:solidFill>
                  <a:srgbClr val="22373B"/>
                </a:solidFill>
                <a:latin typeface="Calibri" panose="020F0502020204030204"/>
                <a:cs typeface="Calibri" panose="020F0502020204030204"/>
              </a:rPr>
              <a:t>x</a:t>
            </a:r>
            <a:r>
              <a:rPr sz="1900" spc="550"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74" dirty="0">
                <a:solidFill>
                  <a:srgbClr val="656565"/>
                </a:solidFill>
                <a:latin typeface="Calibri" panose="020F0502020204030204"/>
                <a:cs typeface="Calibri" panose="020F0502020204030204"/>
              </a:rPr>
              <a:t> </a:t>
            </a:r>
            <a:r>
              <a:rPr sz="1900" spc="317" dirty="0">
                <a:solidFill>
                  <a:srgbClr val="22373B"/>
                </a:solidFill>
                <a:latin typeface="Calibri" panose="020F0502020204030204"/>
                <a:cs typeface="Calibri" panose="020F0502020204030204"/>
              </a:rPr>
              <a:t>(</a:t>
            </a:r>
            <a:r>
              <a:rPr sz="1900" spc="317" dirty="0">
                <a:solidFill>
                  <a:srgbClr val="656565"/>
                </a:solidFill>
                <a:latin typeface="Calibri" panose="020F0502020204030204"/>
                <a:cs typeface="Calibri" panose="020F0502020204030204"/>
              </a:rPr>
              <a:t>3</a:t>
            </a:r>
            <a:r>
              <a:rPr sz="1900" spc="317" dirty="0">
                <a:solidFill>
                  <a:srgbClr val="22373B"/>
                </a:solidFill>
                <a:latin typeface="Calibri" panose="020F0502020204030204"/>
                <a:cs typeface="Calibri" panose="020F0502020204030204"/>
              </a:rPr>
              <a:t>,</a:t>
            </a:r>
            <a:r>
              <a:rPr sz="1900" spc="560" dirty="0">
                <a:solidFill>
                  <a:srgbClr val="22373B"/>
                </a:solidFill>
                <a:latin typeface="Calibri" panose="020F0502020204030204"/>
                <a:cs typeface="Calibri" panose="020F0502020204030204"/>
              </a:rPr>
              <a:t> </a:t>
            </a:r>
            <a:r>
              <a:rPr sz="1900" spc="306" dirty="0">
                <a:solidFill>
                  <a:srgbClr val="656565"/>
                </a:solidFill>
                <a:latin typeface="Calibri" panose="020F0502020204030204"/>
                <a:cs typeface="Calibri" panose="020F0502020204030204"/>
              </a:rPr>
              <a:t>4</a:t>
            </a:r>
            <a:r>
              <a:rPr sz="1900" spc="306" dirty="0">
                <a:solidFill>
                  <a:srgbClr val="22373B"/>
                </a:solidFill>
                <a:latin typeface="Calibri" panose="020F0502020204030204"/>
                <a:cs typeface="Calibri" panose="020F0502020204030204"/>
              </a:rPr>
              <a:t>);</a:t>
            </a:r>
            <a:r>
              <a:rPr sz="1900" spc="550"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550" dirty="0">
                <a:solidFill>
                  <a:srgbClr val="3D7A7A"/>
                </a:solidFill>
                <a:latin typeface="Calibri" panose="020F0502020204030204"/>
                <a:cs typeface="Calibri" panose="020F0502020204030204"/>
              </a:rPr>
              <a:t> </a:t>
            </a:r>
            <a:r>
              <a:rPr sz="1900" i="1" spc="201" dirty="0">
                <a:solidFill>
                  <a:srgbClr val="3D7A7A"/>
                </a:solidFill>
                <a:latin typeface="Calibri" panose="020F0502020204030204"/>
                <a:cs typeface="Calibri" panose="020F0502020204030204"/>
              </a:rPr>
              <a:t>discards</a:t>
            </a:r>
            <a:r>
              <a:rPr sz="1900" i="1" spc="550" dirty="0">
                <a:solidFill>
                  <a:srgbClr val="3D7A7A"/>
                </a:solidFill>
                <a:latin typeface="Calibri" panose="020F0502020204030204"/>
                <a:cs typeface="Calibri" panose="020F0502020204030204"/>
              </a:rPr>
              <a:t> </a:t>
            </a:r>
            <a:r>
              <a:rPr sz="1900" i="1" spc="275" dirty="0">
                <a:solidFill>
                  <a:srgbClr val="3D7A7A"/>
                </a:solidFill>
                <a:latin typeface="Calibri" panose="020F0502020204030204"/>
                <a:cs typeface="Calibri" panose="020F0502020204030204"/>
              </a:rPr>
              <a:t>3,</a:t>
            </a:r>
            <a:r>
              <a:rPr sz="1900" i="1" spc="560" dirty="0">
                <a:solidFill>
                  <a:srgbClr val="3D7A7A"/>
                </a:solidFill>
                <a:latin typeface="Calibri" panose="020F0502020204030204"/>
                <a:cs typeface="Calibri" panose="020F0502020204030204"/>
              </a:rPr>
              <a:t> </a:t>
            </a:r>
            <a:r>
              <a:rPr sz="1900" i="1" spc="116" dirty="0">
                <a:solidFill>
                  <a:srgbClr val="3D7A7A"/>
                </a:solidFill>
                <a:latin typeface="Calibri" panose="020F0502020204030204"/>
                <a:cs typeface="Calibri" panose="020F0502020204030204"/>
              </a:rPr>
              <a:t>then</a:t>
            </a:r>
            <a:r>
              <a:rPr sz="1900" i="1" spc="550" dirty="0">
                <a:solidFill>
                  <a:srgbClr val="3D7A7A"/>
                </a:solidFill>
                <a:latin typeface="Calibri" panose="020F0502020204030204"/>
                <a:cs typeface="Calibri" panose="020F0502020204030204"/>
              </a:rPr>
              <a:t> </a:t>
            </a:r>
            <a:r>
              <a:rPr sz="1900" i="1" spc="74" dirty="0">
                <a:solidFill>
                  <a:srgbClr val="3D7A7A"/>
                </a:solidFill>
                <a:latin typeface="Calibri" panose="020F0502020204030204"/>
                <a:cs typeface="Calibri" panose="020F0502020204030204"/>
              </a:rPr>
              <a:t>x=4</a:t>
            </a:r>
            <a:endParaRPr sz="1900">
              <a:latin typeface="Calibri" panose="020F0502020204030204"/>
              <a:cs typeface="Calibri" panose="020F0502020204030204"/>
            </a:endParaRPr>
          </a:p>
          <a:p>
            <a:pPr marL="79375">
              <a:spcBef>
                <a:spcPts val="380"/>
              </a:spcBef>
            </a:pPr>
            <a:r>
              <a:rPr sz="1900" b="1" spc="275" dirty="0">
                <a:solidFill>
                  <a:srgbClr val="AF003F"/>
                </a:solidFill>
                <a:latin typeface="Calibri" panose="020F0502020204030204"/>
                <a:cs typeface="Calibri" panose="020F0502020204030204"/>
              </a:rPr>
              <a:t>int</a:t>
            </a:r>
            <a:r>
              <a:rPr sz="1900" b="1" spc="507" dirty="0">
                <a:solidFill>
                  <a:srgbClr val="AF003F"/>
                </a:solidFill>
                <a:latin typeface="Calibri" panose="020F0502020204030204"/>
                <a:cs typeface="Calibri" panose="020F0502020204030204"/>
              </a:rPr>
              <a:t> </a:t>
            </a:r>
            <a:r>
              <a:rPr sz="1900" spc="127" dirty="0">
                <a:solidFill>
                  <a:srgbClr val="22373B"/>
                </a:solidFill>
                <a:latin typeface="Calibri" panose="020F0502020204030204"/>
                <a:cs typeface="Calibri" panose="020F0502020204030204"/>
              </a:rPr>
              <a:t>y</a:t>
            </a:r>
            <a:r>
              <a:rPr sz="1900" spc="507"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a:t>
            </a:r>
            <a:r>
              <a:rPr sz="1900" spc="507"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0</a:t>
            </a:r>
            <a:r>
              <a:rPr sz="1900" spc="254"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a:p>
            <a:pPr marL="79375">
              <a:spcBef>
                <a:spcPts val="380"/>
              </a:spcBef>
            </a:pPr>
            <a:r>
              <a:rPr sz="1900" b="1" spc="275" dirty="0">
                <a:solidFill>
                  <a:srgbClr val="AF003F"/>
                </a:solidFill>
                <a:latin typeface="Calibri" panose="020F0502020204030204"/>
                <a:cs typeface="Calibri" panose="020F0502020204030204"/>
              </a:rPr>
              <a:t>int</a:t>
            </a:r>
            <a:r>
              <a:rPr sz="1900" b="1" spc="431" dirty="0">
                <a:solidFill>
                  <a:srgbClr val="AF003F"/>
                </a:solidFill>
                <a:latin typeface="Calibri" panose="020F0502020204030204"/>
                <a:cs typeface="Calibri" panose="020F0502020204030204"/>
              </a:rPr>
              <a:t> </a:t>
            </a:r>
            <a:r>
              <a:rPr sz="1900" spc="359" dirty="0">
                <a:solidFill>
                  <a:srgbClr val="22373B"/>
                </a:solidFill>
                <a:latin typeface="Calibri" panose="020F0502020204030204"/>
                <a:cs typeface="Calibri" panose="020F0502020204030204"/>
              </a:rPr>
              <a:t>z;</a:t>
            </a:r>
            <a:endParaRPr sz="1900">
              <a:latin typeface="Calibri" panose="020F0502020204030204"/>
              <a:cs typeface="Calibri" panose="020F0502020204030204"/>
            </a:endParaRPr>
          </a:p>
          <a:p>
            <a:pPr marL="79375">
              <a:spcBef>
                <a:spcPts val="380"/>
              </a:spcBef>
              <a:tabLst>
                <a:tab pos="2101215" algn="l"/>
              </a:tabLst>
            </a:pPr>
            <a:r>
              <a:rPr sz="1900" spc="241" dirty="0">
                <a:solidFill>
                  <a:srgbClr val="22373B"/>
                </a:solidFill>
                <a:latin typeface="Calibri" panose="020F0502020204030204"/>
                <a:cs typeface="Calibri" panose="020F0502020204030204"/>
              </a:rPr>
              <a:t>z</a:t>
            </a:r>
            <a:r>
              <a:rPr sz="1900" spc="560"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85" dirty="0">
                <a:solidFill>
                  <a:srgbClr val="656565"/>
                </a:solidFill>
                <a:latin typeface="Calibri" panose="020F0502020204030204"/>
                <a:cs typeface="Calibri" panose="020F0502020204030204"/>
              </a:rPr>
              <a:t> </a:t>
            </a:r>
            <a:r>
              <a:rPr sz="1900" spc="317" dirty="0">
                <a:solidFill>
                  <a:srgbClr val="22373B"/>
                </a:solidFill>
                <a:latin typeface="Calibri" panose="020F0502020204030204"/>
                <a:cs typeface="Calibri" panose="020F0502020204030204"/>
              </a:rPr>
              <a:t>y,</a:t>
            </a:r>
            <a:r>
              <a:rPr sz="1900" spc="571" dirty="0">
                <a:solidFill>
                  <a:srgbClr val="22373B"/>
                </a:solidFill>
                <a:latin typeface="Calibri" panose="020F0502020204030204"/>
                <a:cs typeface="Calibri" panose="020F0502020204030204"/>
              </a:rPr>
              <a:t> </a:t>
            </a:r>
            <a:r>
              <a:rPr sz="1900" spc="328" dirty="0">
                <a:solidFill>
                  <a:srgbClr val="22373B"/>
                </a:solidFill>
                <a:latin typeface="Calibri" panose="020F0502020204030204"/>
                <a:cs typeface="Calibri" panose="020F0502020204030204"/>
              </a:rPr>
              <a:t>x;	</a:t>
            </a:r>
            <a:r>
              <a:rPr sz="1900" i="1" spc="254" dirty="0">
                <a:solidFill>
                  <a:srgbClr val="3D7A7A"/>
                </a:solidFill>
                <a:latin typeface="Calibri" panose="020F0502020204030204"/>
                <a:cs typeface="Calibri" panose="020F0502020204030204"/>
              </a:rPr>
              <a:t>//</a:t>
            </a:r>
            <a:r>
              <a:rPr sz="1900" i="1" spc="537" dirty="0">
                <a:solidFill>
                  <a:srgbClr val="3D7A7A"/>
                </a:solidFill>
                <a:latin typeface="Calibri" panose="020F0502020204030204"/>
                <a:cs typeface="Calibri" panose="020F0502020204030204"/>
              </a:rPr>
              <a:t> </a:t>
            </a:r>
            <a:r>
              <a:rPr sz="1900" i="1" spc="137" dirty="0">
                <a:solidFill>
                  <a:srgbClr val="3D7A7A"/>
                </a:solidFill>
                <a:latin typeface="Calibri" panose="020F0502020204030204"/>
                <a:cs typeface="Calibri" panose="020F0502020204030204"/>
              </a:rPr>
              <a:t>z=y</a:t>
            </a:r>
            <a:r>
              <a:rPr sz="1900" i="1" spc="537" dirty="0">
                <a:solidFill>
                  <a:srgbClr val="3D7A7A"/>
                </a:solidFill>
                <a:latin typeface="Calibri" panose="020F0502020204030204"/>
                <a:cs typeface="Calibri" panose="020F0502020204030204"/>
              </a:rPr>
              <a:t> </a:t>
            </a:r>
            <a:r>
              <a:rPr sz="1900" i="1" spc="338" dirty="0">
                <a:solidFill>
                  <a:srgbClr val="3D7A7A"/>
                </a:solidFill>
                <a:latin typeface="Calibri" panose="020F0502020204030204"/>
                <a:cs typeface="Calibri" panose="020F0502020204030204"/>
              </a:rPr>
              <a:t>(0),</a:t>
            </a:r>
            <a:r>
              <a:rPr sz="1900" i="1" spc="537" dirty="0">
                <a:solidFill>
                  <a:srgbClr val="3D7A7A"/>
                </a:solidFill>
                <a:latin typeface="Calibri" panose="020F0502020204030204"/>
                <a:cs typeface="Calibri" panose="020F0502020204030204"/>
              </a:rPr>
              <a:t> </a:t>
            </a:r>
            <a:r>
              <a:rPr sz="1900" i="1" spc="116" dirty="0">
                <a:solidFill>
                  <a:srgbClr val="3D7A7A"/>
                </a:solidFill>
                <a:latin typeface="Calibri" panose="020F0502020204030204"/>
                <a:cs typeface="Calibri" panose="020F0502020204030204"/>
              </a:rPr>
              <a:t>then</a:t>
            </a:r>
            <a:r>
              <a:rPr sz="1900" i="1" spc="537" dirty="0">
                <a:solidFill>
                  <a:srgbClr val="3D7A7A"/>
                </a:solidFill>
                <a:latin typeface="Calibri" panose="020F0502020204030204"/>
                <a:cs typeface="Calibri" panose="020F0502020204030204"/>
              </a:rPr>
              <a:t> </a:t>
            </a:r>
            <a:r>
              <a:rPr sz="1900" i="1" spc="201" dirty="0">
                <a:solidFill>
                  <a:srgbClr val="3D7A7A"/>
                </a:solidFill>
                <a:latin typeface="Calibri" panose="020F0502020204030204"/>
                <a:cs typeface="Calibri" panose="020F0502020204030204"/>
              </a:rPr>
              <a:t>returns</a:t>
            </a:r>
            <a:r>
              <a:rPr sz="1900" i="1" spc="550" dirty="0">
                <a:solidFill>
                  <a:srgbClr val="3D7A7A"/>
                </a:solidFill>
                <a:latin typeface="Calibri" panose="020F0502020204030204"/>
                <a:cs typeface="Calibri" panose="020F0502020204030204"/>
              </a:rPr>
              <a:t> </a:t>
            </a:r>
            <a:r>
              <a:rPr sz="1900" i="1" spc="169" dirty="0">
                <a:solidFill>
                  <a:srgbClr val="3D7A7A"/>
                </a:solidFill>
                <a:latin typeface="Calibri" panose="020F0502020204030204"/>
                <a:cs typeface="Calibri" panose="020F0502020204030204"/>
              </a:rPr>
              <a:t>x</a:t>
            </a:r>
            <a:r>
              <a:rPr sz="1900" i="1" spc="537" dirty="0">
                <a:solidFill>
                  <a:srgbClr val="3D7A7A"/>
                </a:solidFill>
                <a:latin typeface="Calibri" panose="020F0502020204030204"/>
                <a:cs typeface="Calibri" panose="020F0502020204030204"/>
              </a:rPr>
              <a:t> </a:t>
            </a:r>
            <a:r>
              <a:rPr sz="1900" i="1" spc="285" dirty="0">
                <a:solidFill>
                  <a:srgbClr val="3D7A7A"/>
                </a:solidFill>
                <a:latin typeface="Calibri" panose="020F0502020204030204"/>
                <a:cs typeface="Calibri" panose="020F0502020204030204"/>
              </a:rPr>
              <a:t>(4)</a:t>
            </a:r>
            <a:endParaRPr sz="1900">
              <a:latin typeface="Calibri" panose="020F0502020204030204"/>
              <a:cs typeface="Calibri" panose="020F0502020204030204"/>
            </a:endParaRPr>
          </a:p>
        </p:txBody>
      </p:sp>
      <p:grpSp>
        <p:nvGrpSpPr>
          <p:cNvPr id="8" name="object 8"/>
          <p:cNvGrpSpPr/>
          <p:nvPr/>
        </p:nvGrpSpPr>
        <p:grpSpPr>
          <a:xfrm>
            <a:off x="2983" y="6837104"/>
            <a:ext cx="12173957" cy="10737"/>
            <a:chOff x="0" y="3234963"/>
            <a:chExt cx="5760085" cy="5080"/>
          </a:xfrm>
        </p:grpSpPr>
        <p:sp>
          <p:nvSpPr>
            <p:cNvPr id="9" name="object 9"/>
            <p:cNvSpPr/>
            <p:nvPr/>
          </p:nvSpPr>
          <p:spPr>
            <a:xfrm>
              <a:off x="0" y="3237498"/>
              <a:ext cx="5760085" cy="0"/>
            </a:xfrm>
            <a:custGeom>
              <a:avLst/>
              <a:gdLst/>
              <a:ahLst/>
              <a:cxnLst/>
              <a:rect l="l" t="t" r="r" b="b"/>
              <a:pathLst>
                <a:path w="5760085">
                  <a:moveTo>
                    <a:pt x="0" y="0"/>
                  </a:moveTo>
                  <a:lnTo>
                    <a:pt x="5759996" y="0"/>
                  </a:lnTo>
                </a:path>
              </a:pathLst>
            </a:custGeom>
            <a:ln w="5054">
              <a:solidFill>
                <a:srgbClr val="D5C5B6"/>
              </a:solidFill>
            </a:ln>
          </p:spPr>
          <p:txBody>
            <a:bodyPr wrap="square" lIns="0" tIns="0" rIns="0" bIns="0" rtlCol="0"/>
            <a:lstStyle/>
            <a:p>
              <a:endParaRPr sz="3805"/>
            </a:p>
          </p:txBody>
        </p:sp>
        <p:sp>
          <p:nvSpPr>
            <p:cNvPr id="10" name="object 10"/>
            <p:cNvSpPr/>
            <p:nvPr/>
          </p:nvSpPr>
          <p:spPr>
            <a:xfrm>
              <a:off x="0" y="3234963"/>
              <a:ext cx="5760085" cy="5080"/>
            </a:xfrm>
            <a:custGeom>
              <a:avLst/>
              <a:gdLst/>
              <a:ahLst/>
              <a:cxnLst/>
              <a:rect l="l" t="t" r="r" b="b"/>
              <a:pathLst>
                <a:path w="5760085" h="5080">
                  <a:moveTo>
                    <a:pt x="5760072" y="0"/>
                  </a:moveTo>
                  <a:lnTo>
                    <a:pt x="0" y="0"/>
                  </a:lnTo>
                  <a:lnTo>
                    <a:pt x="0" y="5060"/>
                  </a:lnTo>
                  <a:lnTo>
                    <a:pt x="5760072" y="5060"/>
                  </a:lnTo>
                  <a:lnTo>
                    <a:pt x="5760072" y="0"/>
                  </a:lnTo>
                  <a:close/>
                </a:path>
              </a:pathLst>
            </a:custGeom>
            <a:solidFill>
              <a:srgbClr val="D5C5B6"/>
            </a:solidFill>
          </p:spPr>
          <p:txBody>
            <a:bodyPr wrap="square" lIns="0" tIns="0" rIns="0" bIns="0" rtlCol="0"/>
            <a:lstStyle/>
            <a:p>
              <a:endParaRPr sz="3805"/>
            </a:p>
          </p:txBody>
        </p:sp>
        <p:sp>
          <p:nvSpPr>
            <p:cNvPr id="11" name="object 11"/>
            <p:cNvSpPr/>
            <p:nvPr/>
          </p:nvSpPr>
          <p:spPr>
            <a:xfrm>
              <a:off x="0" y="3234963"/>
              <a:ext cx="5485765" cy="5080"/>
            </a:xfrm>
            <a:custGeom>
              <a:avLst/>
              <a:gdLst/>
              <a:ahLst/>
              <a:cxnLst/>
              <a:rect l="l" t="t" r="r" b="b"/>
              <a:pathLst>
                <a:path w="5485765" h="5080">
                  <a:moveTo>
                    <a:pt x="5485765" y="0"/>
                  </a:moveTo>
                  <a:lnTo>
                    <a:pt x="0" y="0"/>
                  </a:lnTo>
                  <a:lnTo>
                    <a:pt x="0" y="5060"/>
                  </a:lnTo>
                  <a:lnTo>
                    <a:pt x="5485765" y="5060"/>
                  </a:lnTo>
                  <a:lnTo>
                    <a:pt x="5485765" y="0"/>
                  </a:lnTo>
                  <a:close/>
                </a:path>
              </a:pathLst>
            </a:custGeom>
            <a:solidFill>
              <a:srgbClr val="EB801B"/>
            </a:solidFill>
          </p:spPr>
          <p:txBody>
            <a:bodyPr wrap="square" lIns="0" tIns="0" rIns="0" bIns="0" rtlCol="0"/>
            <a:lstStyle/>
            <a:p>
              <a:endParaRPr sz="3805"/>
            </a:p>
          </p:txBody>
        </p:sp>
      </p:grpSp>
      <p:sp>
        <p:nvSpPr>
          <p:cNvPr id="12" name="灯片编号占位符 4"/>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780" y="172910"/>
            <a:ext cx="3980593" cy="415983"/>
          </a:xfrm>
          <a:prstGeom prst="rect">
            <a:avLst/>
          </a:prstGeom>
        </p:spPr>
        <p:txBody>
          <a:bodyPr vert="horz" wrap="square" lIns="0" tIns="25499" rIns="0" bIns="0" rtlCol="0" anchor="ctr" anchorCtr="0">
            <a:spAutoFit/>
          </a:bodyPr>
          <a:lstStyle/>
          <a:p>
            <a:pPr marL="80645">
              <a:spcBef>
                <a:spcPts val="200"/>
              </a:spcBef>
            </a:pPr>
            <a:r>
              <a:rPr sz="2535" spc="-169" dirty="0">
                <a:solidFill>
                  <a:srgbClr val="FAFAFA"/>
                </a:solidFill>
              </a:rPr>
              <a:t>Spaceship</a:t>
            </a:r>
            <a:r>
              <a:rPr sz="2535" spc="116" dirty="0">
                <a:solidFill>
                  <a:srgbClr val="FAFAFA"/>
                </a:solidFill>
              </a:rPr>
              <a:t> </a:t>
            </a:r>
            <a:r>
              <a:rPr sz="2535" spc="-137" dirty="0">
                <a:solidFill>
                  <a:srgbClr val="FAFAFA"/>
                </a:solidFill>
              </a:rPr>
              <a:t>Operator</a:t>
            </a:r>
            <a:r>
              <a:rPr sz="2535" spc="159" dirty="0">
                <a:solidFill>
                  <a:srgbClr val="FAFAFA"/>
                </a:solidFill>
              </a:rPr>
              <a:t> </a:t>
            </a:r>
            <a:r>
              <a:rPr sz="2535" spc="63" dirty="0">
                <a:solidFill>
                  <a:srgbClr val="FAFAFA"/>
                </a:solidFill>
                <a:latin typeface="Calibri" panose="020F0502020204030204"/>
                <a:cs typeface="Calibri" panose="020F0502020204030204"/>
              </a:rPr>
              <a:t>&lt;=&gt;</a:t>
            </a:r>
            <a:r>
              <a:rPr sz="2535" spc="296" dirty="0">
                <a:solidFill>
                  <a:srgbClr val="FAFAFA"/>
                </a:solidFill>
                <a:latin typeface="Calibri" panose="020F0502020204030204"/>
                <a:cs typeface="Calibri" panose="020F0502020204030204"/>
              </a:rPr>
              <a:t> </a:t>
            </a:r>
            <a:r>
              <a:rPr sz="2535" b="0" spc="364" baseline="31000" dirty="0">
                <a:solidFill>
                  <a:srgbClr val="FAFAFA"/>
                </a:solidFill>
                <a:latin typeface="Lucida Sans Unicode" panose="020B0602030504020204"/>
                <a:cs typeface="Lucida Sans Unicode" panose="020B0602030504020204"/>
              </a:rPr>
              <a:t>⋆</a:t>
            </a:r>
            <a:endParaRPr sz="2535" baseline="31000">
              <a:latin typeface="Lucida Sans Unicode" panose="020B0602030504020204"/>
              <a:cs typeface="Lucida Sans Unicode" panose="020B0602030504020204"/>
            </a:endParaRPr>
          </a:p>
        </p:txBody>
      </p:sp>
      <p:sp>
        <p:nvSpPr>
          <p:cNvPr id="3" name="object 3"/>
          <p:cNvSpPr/>
          <p:nvPr/>
        </p:nvSpPr>
        <p:spPr>
          <a:xfrm>
            <a:off x="7607577" y="1120041"/>
            <a:ext cx="622723" cy="326124"/>
          </a:xfrm>
          <a:custGeom>
            <a:avLst/>
            <a:gdLst/>
            <a:ahLst/>
            <a:cxnLst/>
            <a:rect l="l" t="t" r="r" b="b"/>
            <a:pathLst>
              <a:path w="294639" h="154304">
                <a:moveTo>
                  <a:pt x="294119" y="0"/>
                </a:moveTo>
                <a:lnTo>
                  <a:pt x="0" y="0"/>
                </a:lnTo>
                <a:lnTo>
                  <a:pt x="0" y="153987"/>
                </a:lnTo>
                <a:lnTo>
                  <a:pt x="294119" y="153987"/>
                </a:lnTo>
                <a:lnTo>
                  <a:pt x="294119" y="0"/>
                </a:lnTo>
                <a:close/>
              </a:path>
            </a:pathLst>
          </a:custGeom>
          <a:solidFill>
            <a:srgbClr val="EDEDED"/>
          </a:solidFill>
        </p:spPr>
        <p:txBody>
          <a:bodyPr wrap="square" lIns="0" tIns="0" rIns="0" bIns="0" rtlCol="0"/>
          <a:lstStyle/>
          <a:p>
            <a:endParaRPr sz="3805"/>
          </a:p>
        </p:txBody>
      </p:sp>
      <p:sp>
        <p:nvSpPr>
          <p:cNvPr id="4" name="object 4"/>
          <p:cNvSpPr/>
          <p:nvPr/>
        </p:nvSpPr>
        <p:spPr>
          <a:xfrm>
            <a:off x="8769062" y="1538582"/>
            <a:ext cx="1083054" cy="390544"/>
          </a:xfrm>
          <a:custGeom>
            <a:avLst/>
            <a:gdLst/>
            <a:ahLst/>
            <a:cxnLst/>
            <a:rect l="l" t="t" r="r" b="b"/>
            <a:pathLst>
              <a:path w="512445" h="184784">
                <a:moveTo>
                  <a:pt x="512330" y="0"/>
                </a:moveTo>
                <a:lnTo>
                  <a:pt x="0" y="0"/>
                </a:lnTo>
                <a:lnTo>
                  <a:pt x="0" y="184631"/>
                </a:lnTo>
                <a:lnTo>
                  <a:pt x="512330" y="184631"/>
                </a:lnTo>
                <a:lnTo>
                  <a:pt x="512330" y="0"/>
                </a:lnTo>
                <a:close/>
              </a:path>
            </a:pathLst>
          </a:custGeom>
          <a:solidFill>
            <a:srgbClr val="EDEDED"/>
          </a:solidFill>
        </p:spPr>
        <p:txBody>
          <a:bodyPr wrap="square" lIns="0" tIns="0" rIns="0" bIns="0" rtlCol="0"/>
          <a:lstStyle/>
          <a:p>
            <a:endParaRPr sz="3805"/>
          </a:p>
        </p:txBody>
      </p:sp>
      <p:sp>
        <p:nvSpPr>
          <p:cNvPr id="5" name="object 5"/>
          <p:cNvSpPr/>
          <p:nvPr/>
        </p:nvSpPr>
        <p:spPr>
          <a:xfrm>
            <a:off x="763834" y="3091923"/>
            <a:ext cx="10652044" cy="1735302"/>
          </a:xfrm>
          <a:custGeom>
            <a:avLst/>
            <a:gdLst/>
            <a:ahLst/>
            <a:cxnLst/>
            <a:rect l="l" t="t" r="r" b="b"/>
            <a:pathLst>
              <a:path w="5039995" h="821055">
                <a:moveTo>
                  <a:pt x="5039995" y="0"/>
                </a:moveTo>
                <a:lnTo>
                  <a:pt x="0" y="0"/>
                </a:lnTo>
                <a:lnTo>
                  <a:pt x="0" y="820524"/>
                </a:lnTo>
                <a:lnTo>
                  <a:pt x="5039995" y="820524"/>
                </a:lnTo>
                <a:lnTo>
                  <a:pt x="5039995" y="0"/>
                </a:lnTo>
                <a:close/>
              </a:path>
            </a:pathLst>
          </a:custGeom>
          <a:solidFill>
            <a:srgbClr val="EDEDED"/>
          </a:solidFill>
        </p:spPr>
        <p:txBody>
          <a:bodyPr wrap="square" lIns="0" tIns="0" rIns="0" bIns="0" rtlCol="0"/>
          <a:lstStyle/>
          <a:p>
            <a:endParaRPr sz="3805"/>
          </a:p>
        </p:txBody>
      </p:sp>
      <p:sp>
        <p:nvSpPr>
          <p:cNvPr id="6" name="object 6"/>
          <p:cNvSpPr txBox="1"/>
          <p:nvPr/>
        </p:nvSpPr>
        <p:spPr>
          <a:xfrm>
            <a:off x="736989" y="978742"/>
            <a:ext cx="10707069" cy="2771893"/>
          </a:xfrm>
          <a:prstGeom prst="rect">
            <a:avLst/>
          </a:prstGeom>
        </p:spPr>
        <p:txBody>
          <a:bodyPr vert="horz" wrap="square" lIns="0" tIns="26841" rIns="0" bIns="0" rtlCol="0">
            <a:spAutoFit/>
          </a:bodyPr>
          <a:lstStyle/>
          <a:p>
            <a:pPr marL="26670" marR="10795">
              <a:lnSpc>
                <a:spcPct val="118000"/>
              </a:lnSpc>
              <a:spcBef>
                <a:spcPts val="210"/>
              </a:spcBef>
            </a:pPr>
            <a:r>
              <a:rPr sz="2325" dirty="0">
                <a:solidFill>
                  <a:srgbClr val="008B73"/>
                </a:solidFill>
                <a:latin typeface="Tahoma" panose="020B0604030504040204"/>
                <a:cs typeface="Tahoma" panose="020B0604030504040204"/>
              </a:rPr>
              <a:t>C++20</a:t>
            </a:r>
            <a:r>
              <a:rPr sz="2325" spc="32" dirty="0">
                <a:solidFill>
                  <a:srgbClr val="008B73"/>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provides</a:t>
            </a:r>
            <a:r>
              <a:rPr sz="2325" spc="5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42" dirty="0">
                <a:solidFill>
                  <a:srgbClr val="22373B"/>
                </a:solidFill>
                <a:latin typeface="Tahoma" panose="020B0604030504040204"/>
                <a:cs typeface="Tahoma" panose="020B0604030504040204"/>
              </a:rPr>
              <a:t> </a:t>
            </a:r>
            <a:r>
              <a:rPr sz="2325" b="1" spc="-201" dirty="0">
                <a:solidFill>
                  <a:srgbClr val="22373B"/>
                </a:solidFill>
                <a:latin typeface="Tahoma" panose="020B0604030504040204"/>
                <a:cs typeface="Tahoma" panose="020B0604030504040204"/>
              </a:rPr>
              <a:t>three-way</a:t>
            </a:r>
            <a:r>
              <a:rPr sz="2325" b="1" spc="169" dirty="0">
                <a:solidFill>
                  <a:srgbClr val="22373B"/>
                </a:solidFill>
                <a:latin typeface="Tahoma" panose="020B0604030504040204"/>
                <a:cs typeface="Tahoma" panose="020B0604030504040204"/>
              </a:rPr>
              <a:t> </a:t>
            </a:r>
            <a:r>
              <a:rPr sz="2325" b="1" spc="-180" dirty="0">
                <a:solidFill>
                  <a:srgbClr val="22373B"/>
                </a:solidFill>
                <a:latin typeface="Tahoma" panose="020B0604030504040204"/>
                <a:cs typeface="Tahoma" panose="020B0604030504040204"/>
              </a:rPr>
              <a:t>comparison</a:t>
            </a:r>
            <a:r>
              <a:rPr sz="2325" b="1" spc="169" dirty="0">
                <a:solidFill>
                  <a:srgbClr val="22373B"/>
                </a:solidFill>
                <a:latin typeface="Tahoma" panose="020B0604030504040204"/>
                <a:cs typeface="Tahoma" panose="020B0604030504040204"/>
              </a:rPr>
              <a:t> </a:t>
            </a:r>
            <a:r>
              <a:rPr sz="2325" b="1" spc="-159" dirty="0">
                <a:solidFill>
                  <a:srgbClr val="22373B"/>
                </a:solidFill>
                <a:latin typeface="Tahoma" panose="020B0604030504040204"/>
                <a:cs typeface="Tahoma" panose="020B0604030504040204"/>
              </a:rPr>
              <a:t>operator</a:t>
            </a:r>
            <a:r>
              <a:rPr sz="2325" b="1" spc="254" dirty="0">
                <a:solidFill>
                  <a:srgbClr val="22373B"/>
                </a:solidFill>
                <a:latin typeface="Tahoma" panose="020B0604030504040204"/>
                <a:cs typeface="Tahoma" panose="020B0604030504040204"/>
              </a:rPr>
              <a:t> </a:t>
            </a:r>
            <a:r>
              <a:rPr sz="2325" b="1" spc="42" dirty="0">
                <a:solidFill>
                  <a:srgbClr val="22373B"/>
                </a:solidFill>
                <a:latin typeface="Calibri" panose="020F0502020204030204"/>
                <a:cs typeface="Calibri" panose="020F0502020204030204"/>
              </a:rPr>
              <a:t>&lt;=&gt;</a:t>
            </a:r>
            <a:r>
              <a:rPr sz="2325" b="1" spc="116" dirty="0">
                <a:solidFill>
                  <a:srgbClr val="22373B"/>
                </a:solidFill>
                <a:latin typeface="Calibri" panose="020F0502020204030204"/>
                <a:cs typeface="Calibri" panose="020F0502020204030204"/>
              </a:rPr>
              <a:t> </a:t>
            </a:r>
            <a:r>
              <a:rPr sz="2325" spc="-63" dirty="0">
                <a:solidFill>
                  <a:srgbClr val="22373B"/>
                </a:solidFill>
                <a:latin typeface="Tahoma" panose="020B0604030504040204"/>
                <a:cs typeface="Tahoma" panose="020B0604030504040204"/>
              </a:rPr>
              <a:t>,</a:t>
            </a:r>
            <a:r>
              <a:rPr sz="2325" spc="4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also</a:t>
            </a:r>
            <a:r>
              <a:rPr sz="2325" spc="53"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called</a:t>
            </a:r>
            <a:r>
              <a:rPr sz="2325" spc="32" dirty="0">
                <a:solidFill>
                  <a:srgbClr val="22373B"/>
                </a:solidFill>
                <a:latin typeface="Tahoma" panose="020B0604030504040204"/>
                <a:cs typeface="Tahoma" panose="020B0604030504040204"/>
              </a:rPr>
              <a:t> </a:t>
            </a:r>
            <a:r>
              <a:rPr sz="2325" i="1" spc="-116" dirty="0">
                <a:solidFill>
                  <a:srgbClr val="22373B"/>
                </a:solidFill>
                <a:latin typeface="Trebuchet MS" panose="020B0703020202090204"/>
                <a:cs typeface="Trebuchet MS" panose="020B0703020202090204"/>
              </a:rPr>
              <a:t>spaceship </a:t>
            </a:r>
            <a:r>
              <a:rPr sz="2325" i="1" spc="-106" dirty="0">
                <a:solidFill>
                  <a:srgbClr val="22373B"/>
                </a:solidFill>
                <a:latin typeface="Trebuchet MS" panose="020B0703020202090204"/>
                <a:cs typeface="Trebuchet MS" panose="020B0703020202090204"/>
              </a:rPr>
              <a:t> </a:t>
            </a:r>
            <a:r>
              <a:rPr sz="2325" i="1" spc="-137" dirty="0">
                <a:solidFill>
                  <a:srgbClr val="22373B"/>
                </a:solidFill>
                <a:latin typeface="Trebuchet MS" panose="020B0703020202090204"/>
                <a:cs typeface="Trebuchet MS" panose="020B0703020202090204"/>
              </a:rPr>
              <a:t>operator</a:t>
            </a:r>
            <a:r>
              <a:rPr sz="2325" spc="-137" dirty="0">
                <a:solidFill>
                  <a:srgbClr val="22373B"/>
                </a:solidFill>
                <a:latin typeface="Tahoma" panose="020B0604030504040204"/>
                <a:cs typeface="Tahoma" panose="020B0604030504040204"/>
              </a:rPr>
              <a:t>,</a:t>
            </a:r>
            <a:r>
              <a:rPr sz="2325" spc="21"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which</a:t>
            </a:r>
            <a:r>
              <a:rPr sz="2325" spc="3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allows</a:t>
            </a:r>
            <a:r>
              <a:rPr sz="2325" spc="3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comparing</a:t>
            </a:r>
            <a:r>
              <a:rPr sz="2325" spc="42"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two</a:t>
            </a:r>
            <a:r>
              <a:rPr sz="2325" spc="3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objects</a:t>
            </a:r>
            <a:r>
              <a:rPr sz="2325" spc="42" dirty="0">
                <a:solidFill>
                  <a:srgbClr val="22373B"/>
                </a:solidFill>
                <a:latin typeface="Tahoma" panose="020B0604030504040204"/>
                <a:cs typeface="Tahoma" panose="020B0604030504040204"/>
              </a:rPr>
              <a:t> </a:t>
            </a:r>
            <a:r>
              <a:rPr sz="2325" spc="-42" dirty="0">
                <a:solidFill>
                  <a:srgbClr val="22373B"/>
                </a:solidFill>
                <a:latin typeface="Tahoma" panose="020B0604030504040204"/>
                <a:cs typeface="Tahoma" panose="020B0604030504040204"/>
              </a:rPr>
              <a:t>in</a:t>
            </a:r>
            <a:r>
              <a:rPr sz="2325" spc="21"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a</a:t>
            </a:r>
            <a:r>
              <a:rPr sz="2325" spc="32"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similar</a:t>
            </a:r>
            <a:r>
              <a:rPr sz="2325" spc="32" dirty="0">
                <a:solidFill>
                  <a:srgbClr val="22373B"/>
                </a:solidFill>
                <a:latin typeface="Tahoma" panose="020B0604030504040204"/>
                <a:cs typeface="Tahoma" panose="020B0604030504040204"/>
              </a:rPr>
              <a:t> </a:t>
            </a:r>
            <a:r>
              <a:rPr sz="2325" spc="-169" dirty="0">
                <a:solidFill>
                  <a:srgbClr val="22373B"/>
                </a:solidFill>
                <a:latin typeface="Tahoma" panose="020B0604030504040204"/>
                <a:cs typeface="Tahoma" panose="020B0604030504040204"/>
              </a:rPr>
              <a:t>way</a:t>
            </a:r>
            <a:r>
              <a:rPr sz="2325" spc="4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of</a:t>
            </a:r>
            <a:r>
              <a:rPr sz="2325" spc="11" dirty="0">
                <a:solidFill>
                  <a:srgbClr val="22373B"/>
                </a:solidFill>
                <a:latin typeface="Tahoma" panose="020B0604030504040204"/>
                <a:cs typeface="Tahoma" panose="020B0604030504040204"/>
              </a:rPr>
              <a:t> </a:t>
            </a:r>
            <a:r>
              <a:rPr sz="2325" spc="42" dirty="0">
                <a:solidFill>
                  <a:srgbClr val="22373B"/>
                </a:solidFill>
                <a:latin typeface="Cambria" panose="02040503050406030204"/>
                <a:cs typeface="Cambria" panose="02040503050406030204"/>
              </a:rPr>
              <a:t>strcmp</a:t>
            </a:r>
            <a:r>
              <a:rPr sz="2325" spc="116" dirty="0">
                <a:solidFill>
                  <a:srgbClr val="22373B"/>
                </a:solidFill>
                <a:latin typeface="Cambria" panose="02040503050406030204"/>
                <a:cs typeface="Cambria" panose="02040503050406030204"/>
              </a:rPr>
              <a:t> </a:t>
            </a:r>
            <a:r>
              <a:rPr sz="2325" spc="-63" dirty="0">
                <a:solidFill>
                  <a:srgbClr val="22373B"/>
                </a:solidFill>
                <a:latin typeface="Tahoma" panose="020B0604030504040204"/>
                <a:cs typeface="Tahoma" panose="020B0604030504040204"/>
              </a:rPr>
              <a:t>.</a:t>
            </a:r>
            <a:r>
              <a:rPr sz="2325" spc="296" dirty="0">
                <a:solidFill>
                  <a:srgbClr val="22373B"/>
                </a:solidFill>
                <a:latin typeface="Tahoma" panose="020B0604030504040204"/>
                <a:cs typeface="Tahoma" panose="020B0604030504040204"/>
              </a:rPr>
              <a:t> </a:t>
            </a:r>
            <a:r>
              <a:rPr sz="2325" spc="-42" dirty="0">
                <a:solidFill>
                  <a:srgbClr val="22373B"/>
                </a:solidFill>
                <a:latin typeface="Tahoma" panose="020B0604030504040204"/>
                <a:cs typeface="Tahoma" panose="020B0604030504040204"/>
              </a:rPr>
              <a:t>The </a:t>
            </a:r>
            <a:r>
              <a:rPr sz="2325" spc="-3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operator</a:t>
            </a:r>
            <a:r>
              <a:rPr sz="2325" spc="11"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returns</a:t>
            </a:r>
            <a:r>
              <a:rPr sz="2325" spc="21"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an</a:t>
            </a:r>
            <a:r>
              <a:rPr sz="2325" spc="11"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object</a:t>
            </a:r>
            <a:r>
              <a:rPr sz="2325" spc="32"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that</a:t>
            </a:r>
            <a:r>
              <a:rPr sz="2325" spc="11"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can</a:t>
            </a:r>
            <a:r>
              <a:rPr sz="2325" spc="11"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be</a:t>
            </a:r>
            <a:r>
              <a:rPr sz="2325" spc="32"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directly</a:t>
            </a:r>
            <a:r>
              <a:rPr sz="2325" spc="21"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compared</a:t>
            </a:r>
            <a:r>
              <a:rPr sz="2325" spc="11" dirty="0">
                <a:solidFill>
                  <a:srgbClr val="22373B"/>
                </a:solidFill>
                <a:latin typeface="Tahoma" panose="020B0604030504040204"/>
                <a:cs typeface="Tahoma" panose="020B0604030504040204"/>
              </a:rPr>
              <a:t> </a:t>
            </a:r>
            <a:r>
              <a:rPr sz="2325" spc="-53" dirty="0">
                <a:solidFill>
                  <a:srgbClr val="22373B"/>
                </a:solidFill>
                <a:latin typeface="Tahoma" panose="020B0604030504040204"/>
                <a:cs typeface="Tahoma" panose="020B0604030504040204"/>
              </a:rPr>
              <a:t>with</a:t>
            </a:r>
            <a:r>
              <a:rPr sz="2325" spc="32"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a</a:t>
            </a:r>
            <a:r>
              <a:rPr sz="2325" spc="11"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positive,</a:t>
            </a:r>
            <a:r>
              <a:rPr sz="2325" spc="21"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0,</a:t>
            </a:r>
            <a:r>
              <a:rPr sz="2325" spc="21" dirty="0">
                <a:solidFill>
                  <a:srgbClr val="22373B"/>
                </a:solidFill>
                <a:latin typeface="Tahoma" panose="020B0604030504040204"/>
                <a:cs typeface="Tahoma" panose="020B0604030504040204"/>
              </a:rPr>
              <a:t> </a:t>
            </a:r>
            <a:r>
              <a:rPr sz="2325" spc="-127" dirty="0">
                <a:solidFill>
                  <a:srgbClr val="22373B"/>
                </a:solidFill>
                <a:latin typeface="Tahoma" panose="020B0604030504040204"/>
                <a:cs typeface="Tahoma" panose="020B0604030504040204"/>
              </a:rPr>
              <a:t>or</a:t>
            </a:r>
            <a:r>
              <a:rPr sz="2325" spc="21"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negative </a:t>
            </a:r>
            <a:r>
              <a:rPr sz="2325" spc="-697"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integer</a:t>
            </a:r>
            <a:r>
              <a:rPr sz="2325" spc="21"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value</a:t>
            </a:r>
            <a:endParaRPr sz="2325">
              <a:latin typeface="Tahoma" panose="020B0604030504040204"/>
              <a:cs typeface="Tahoma" panose="020B0604030504040204"/>
            </a:endParaRPr>
          </a:p>
          <a:p>
            <a:pPr>
              <a:spcBef>
                <a:spcPts val="105"/>
              </a:spcBef>
            </a:pPr>
            <a:endParaRPr sz="2640">
              <a:latin typeface="Tahoma" panose="020B0604030504040204"/>
              <a:cs typeface="Tahoma" panose="020B0604030504040204"/>
            </a:endParaRPr>
          </a:p>
          <a:p>
            <a:pPr marL="106045">
              <a:tabLst>
                <a:tab pos="1874520" algn="l"/>
              </a:tabLst>
            </a:pPr>
            <a:r>
              <a:rPr sz="1900" spc="222" dirty="0">
                <a:solidFill>
                  <a:srgbClr val="22373B"/>
                </a:solidFill>
                <a:latin typeface="Calibri" panose="020F0502020204030204"/>
                <a:cs typeface="Calibri" panose="020F0502020204030204"/>
              </a:rPr>
              <a:t>(</a:t>
            </a:r>
            <a:r>
              <a:rPr sz="1900" spc="222" dirty="0">
                <a:solidFill>
                  <a:srgbClr val="656565"/>
                </a:solidFill>
                <a:latin typeface="Calibri" panose="020F0502020204030204"/>
                <a:cs typeface="Calibri" panose="020F0502020204030204"/>
              </a:rPr>
              <a:t>3</a:t>
            </a:r>
            <a:r>
              <a:rPr sz="1900" spc="560" dirty="0">
                <a:solidFill>
                  <a:srgbClr val="656565"/>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&lt;=&gt; </a:t>
            </a:r>
            <a:r>
              <a:rPr sz="1900" spc="95" dirty="0">
                <a:solidFill>
                  <a:srgbClr val="656565"/>
                </a:solidFill>
                <a:latin typeface="Calibri" panose="020F0502020204030204"/>
                <a:cs typeface="Calibri" panose="020F0502020204030204"/>
              </a:rPr>
              <a:t> </a:t>
            </a:r>
            <a:r>
              <a:rPr sz="1900" spc="222" dirty="0">
                <a:solidFill>
                  <a:srgbClr val="656565"/>
                </a:solidFill>
                <a:latin typeface="Calibri" panose="020F0502020204030204"/>
                <a:cs typeface="Calibri" panose="020F0502020204030204"/>
              </a:rPr>
              <a:t>5</a:t>
            </a:r>
            <a:r>
              <a:rPr sz="1900" spc="222"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a:t>
            </a:r>
            <a:r>
              <a:rPr sz="1900" spc="507"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0</a:t>
            </a:r>
            <a:r>
              <a:rPr sz="1900" spc="254" dirty="0">
                <a:solidFill>
                  <a:srgbClr val="22373B"/>
                </a:solidFill>
                <a:latin typeface="Calibri" panose="020F0502020204030204"/>
                <a:cs typeface="Calibri" panose="020F0502020204030204"/>
              </a:rPr>
              <a:t>;</a:t>
            </a:r>
            <a:r>
              <a:rPr sz="1900" spc="507"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507" dirty="0">
                <a:solidFill>
                  <a:srgbClr val="3D7A7A"/>
                </a:solidFill>
                <a:latin typeface="Calibri" panose="020F0502020204030204"/>
                <a:cs typeface="Calibri" panose="020F0502020204030204"/>
              </a:rPr>
              <a:t> </a:t>
            </a:r>
            <a:r>
              <a:rPr sz="1900" i="1" spc="264" dirty="0">
                <a:solidFill>
                  <a:srgbClr val="3D7A7A"/>
                </a:solidFill>
                <a:latin typeface="Calibri" panose="020F0502020204030204"/>
                <a:cs typeface="Calibri" panose="020F0502020204030204"/>
              </a:rPr>
              <a:t>false</a:t>
            </a:r>
            <a:endParaRPr sz="1900">
              <a:latin typeface="Calibri" panose="020F0502020204030204"/>
              <a:cs typeface="Calibri" panose="020F0502020204030204"/>
            </a:endParaRPr>
          </a:p>
          <a:p>
            <a:pPr marL="106045">
              <a:spcBef>
                <a:spcPts val="380"/>
              </a:spcBef>
            </a:pPr>
            <a:r>
              <a:rPr sz="1900" spc="359" dirty="0">
                <a:solidFill>
                  <a:srgbClr val="22373B"/>
                </a:solidFill>
                <a:latin typeface="Calibri" panose="020F0502020204030204"/>
                <a:cs typeface="Calibri" panose="020F0502020204030204"/>
              </a:rPr>
              <a:t>(</a:t>
            </a:r>
            <a:r>
              <a:rPr sz="1900" spc="359" dirty="0">
                <a:solidFill>
                  <a:srgbClr val="BA2121"/>
                </a:solidFill>
                <a:latin typeface="Verdana" panose="020B0804030504040204"/>
                <a:cs typeface="Verdana" panose="020B0804030504040204"/>
              </a:rPr>
              <a:t>'</a:t>
            </a:r>
            <a:r>
              <a:rPr sz="1900" spc="359" dirty="0">
                <a:solidFill>
                  <a:srgbClr val="BA2121"/>
                </a:solidFill>
                <a:latin typeface="Calibri" panose="020F0502020204030204"/>
                <a:cs typeface="Calibri" panose="020F0502020204030204"/>
              </a:rPr>
              <a:t>a</a:t>
            </a:r>
            <a:r>
              <a:rPr sz="1900" spc="359" dirty="0">
                <a:solidFill>
                  <a:srgbClr val="BA2121"/>
                </a:solidFill>
                <a:latin typeface="Verdana" panose="020B0804030504040204"/>
                <a:cs typeface="Verdana" panose="020B0804030504040204"/>
              </a:rPr>
              <a:t>'</a:t>
            </a:r>
            <a:r>
              <a:rPr sz="1900" spc="296" dirty="0">
                <a:solidFill>
                  <a:srgbClr val="BA2121"/>
                </a:solidFill>
                <a:latin typeface="Verdana" panose="020B0804030504040204"/>
                <a:cs typeface="Verdana" panose="020B0804030504040204"/>
              </a:rPr>
              <a:t> </a:t>
            </a:r>
            <a:r>
              <a:rPr sz="1900" spc="42" dirty="0">
                <a:solidFill>
                  <a:srgbClr val="656565"/>
                </a:solidFill>
                <a:latin typeface="Calibri" panose="020F0502020204030204"/>
                <a:cs typeface="Calibri" panose="020F0502020204030204"/>
              </a:rPr>
              <a:t>&lt;=&gt; </a:t>
            </a:r>
            <a:r>
              <a:rPr sz="1900" spc="74" dirty="0">
                <a:solidFill>
                  <a:srgbClr val="656565"/>
                </a:solidFill>
                <a:latin typeface="Calibri" panose="020F0502020204030204"/>
                <a:cs typeface="Calibri" panose="020F0502020204030204"/>
              </a:rPr>
              <a:t> </a:t>
            </a:r>
            <a:r>
              <a:rPr sz="1900" spc="359" dirty="0">
                <a:solidFill>
                  <a:srgbClr val="BA2121"/>
                </a:solidFill>
                <a:latin typeface="Verdana" panose="020B0804030504040204"/>
                <a:cs typeface="Verdana" panose="020B0804030504040204"/>
              </a:rPr>
              <a:t>'</a:t>
            </a:r>
            <a:r>
              <a:rPr sz="1900" spc="359" dirty="0">
                <a:solidFill>
                  <a:srgbClr val="BA2121"/>
                </a:solidFill>
                <a:latin typeface="Calibri" panose="020F0502020204030204"/>
                <a:cs typeface="Calibri" panose="020F0502020204030204"/>
              </a:rPr>
              <a:t>a</a:t>
            </a:r>
            <a:r>
              <a:rPr sz="1900" spc="359" dirty="0">
                <a:solidFill>
                  <a:srgbClr val="BA2121"/>
                </a:solidFill>
                <a:latin typeface="Verdana" panose="020B0804030504040204"/>
                <a:cs typeface="Verdana" panose="020B0804030504040204"/>
              </a:rPr>
              <a:t>'</a:t>
            </a:r>
            <a:r>
              <a:rPr sz="1900" spc="359" dirty="0">
                <a:solidFill>
                  <a:srgbClr val="22373B"/>
                </a:solidFill>
                <a:latin typeface="Calibri" panose="020F0502020204030204"/>
                <a:cs typeface="Calibri" panose="020F0502020204030204"/>
              </a:rPr>
              <a:t>)</a:t>
            </a:r>
            <a:r>
              <a:rPr sz="1900" spc="537" dirty="0">
                <a:solidFill>
                  <a:srgbClr val="22373B"/>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 </a:t>
            </a:r>
            <a:r>
              <a:rPr sz="1900" spc="63"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0</a:t>
            </a:r>
            <a:r>
              <a:rPr sz="1900" spc="254" dirty="0">
                <a:solidFill>
                  <a:srgbClr val="22373B"/>
                </a:solidFill>
                <a:latin typeface="Calibri" panose="020F0502020204030204"/>
                <a:cs typeface="Calibri" panose="020F0502020204030204"/>
              </a:rPr>
              <a:t>;</a:t>
            </a:r>
            <a:r>
              <a:rPr sz="1900" spc="550"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537" dirty="0">
                <a:solidFill>
                  <a:srgbClr val="3D7A7A"/>
                </a:solidFill>
                <a:latin typeface="Calibri" panose="020F0502020204030204"/>
                <a:cs typeface="Calibri" panose="020F0502020204030204"/>
              </a:rPr>
              <a:t> </a:t>
            </a:r>
            <a:r>
              <a:rPr sz="1900" i="1" spc="201" dirty="0">
                <a:solidFill>
                  <a:srgbClr val="3D7A7A"/>
                </a:solidFill>
                <a:latin typeface="Calibri" panose="020F0502020204030204"/>
                <a:cs typeface="Calibri" panose="020F0502020204030204"/>
              </a:rPr>
              <a:t>true</a:t>
            </a:r>
            <a:endParaRPr sz="1900">
              <a:latin typeface="Calibri" panose="020F0502020204030204"/>
              <a:cs typeface="Calibri" panose="020F0502020204030204"/>
            </a:endParaRPr>
          </a:p>
        </p:txBody>
      </p:sp>
      <p:sp>
        <p:nvSpPr>
          <p:cNvPr id="7" name="object 7"/>
          <p:cNvSpPr txBox="1"/>
          <p:nvPr/>
        </p:nvSpPr>
        <p:spPr>
          <a:xfrm>
            <a:off x="844065" y="4037138"/>
            <a:ext cx="1164921" cy="712603"/>
          </a:xfrm>
          <a:prstGeom prst="rect">
            <a:avLst/>
          </a:prstGeom>
        </p:spPr>
        <p:txBody>
          <a:bodyPr vert="horz" wrap="square" lIns="0" tIns="75156" rIns="0" bIns="0" rtlCol="0">
            <a:spAutoFit/>
          </a:bodyPr>
          <a:lstStyle/>
          <a:p>
            <a:pPr>
              <a:spcBef>
                <a:spcPts val="590"/>
              </a:spcBef>
            </a:pPr>
            <a:r>
              <a:rPr sz="1900" spc="222" dirty="0">
                <a:solidFill>
                  <a:srgbClr val="22373B"/>
                </a:solidFill>
                <a:latin typeface="Calibri" panose="020F0502020204030204"/>
                <a:cs typeface="Calibri" panose="020F0502020204030204"/>
              </a:rPr>
              <a:t>(</a:t>
            </a:r>
            <a:r>
              <a:rPr sz="1900" spc="222" dirty="0">
                <a:solidFill>
                  <a:srgbClr val="656565"/>
                </a:solidFill>
                <a:latin typeface="Calibri" panose="020F0502020204030204"/>
                <a:cs typeface="Calibri" panose="020F0502020204030204"/>
              </a:rPr>
              <a:t>3</a:t>
            </a:r>
            <a:r>
              <a:rPr sz="1900" spc="454" dirty="0">
                <a:solidFill>
                  <a:srgbClr val="656565"/>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&lt;=&gt;</a:t>
            </a:r>
            <a:r>
              <a:rPr sz="1900" spc="465" dirty="0">
                <a:solidFill>
                  <a:srgbClr val="656565"/>
                </a:solidFill>
                <a:latin typeface="Calibri" panose="020F0502020204030204"/>
                <a:cs typeface="Calibri" panose="020F0502020204030204"/>
              </a:rPr>
              <a:t> </a:t>
            </a:r>
            <a:r>
              <a:rPr sz="1900" spc="222" dirty="0">
                <a:solidFill>
                  <a:srgbClr val="656565"/>
                </a:solidFill>
                <a:latin typeface="Calibri" panose="020F0502020204030204"/>
                <a:cs typeface="Calibri" panose="020F0502020204030204"/>
              </a:rPr>
              <a:t>5</a:t>
            </a:r>
            <a:r>
              <a:rPr sz="1900" spc="222"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a:p>
            <a:pPr>
              <a:spcBef>
                <a:spcPts val="380"/>
              </a:spcBef>
            </a:pPr>
            <a:r>
              <a:rPr sz="1900" spc="222" dirty="0">
                <a:solidFill>
                  <a:srgbClr val="22373B"/>
                </a:solidFill>
                <a:latin typeface="Calibri" panose="020F0502020204030204"/>
                <a:cs typeface="Calibri" panose="020F0502020204030204"/>
              </a:rPr>
              <a:t>(</a:t>
            </a:r>
            <a:r>
              <a:rPr sz="1900" spc="222" dirty="0">
                <a:solidFill>
                  <a:srgbClr val="656565"/>
                </a:solidFill>
                <a:latin typeface="Calibri" panose="020F0502020204030204"/>
                <a:cs typeface="Calibri" panose="020F0502020204030204"/>
              </a:rPr>
              <a:t>7</a:t>
            </a:r>
            <a:r>
              <a:rPr sz="1900" spc="454" dirty="0">
                <a:solidFill>
                  <a:srgbClr val="656565"/>
                </a:solidFill>
                <a:latin typeface="Calibri" panose="020F0502020204030204"/>
                <a:cs typeface="Calibri" panose="020F0502020204030204"/>
              </a:rPr>
              <a:t> </a:t>
            </a:r>
            <a:r>
              <a:rPr sz="1900" spc="42" dirty="0">
                <a:solidFill>
                  <a:srgbClr val="656565"/>
                </a:solidFill>
                <a:latin typeface="Calibri" panose="020F0502020204030204"/>
                <a:cs typeface="Calibri" panose="020F0502020204030204"/>
              </a:rPr>
              <a:t>&lt;=&gt;</a:t>
            </a:r>
            <a:r>
              <a:rPr sz="1900" spc="465" dirty="0">
                <a:solidFill>
                  <a:srgbClr val="656565"/>
                </a:solidFill>
                <a:latin typeface="Calibri" panose="020F0502020204030204"/>
                <a:cs typeface="Calibri" panose="020F0502020204030204"/>
              </a:rPr>
              <a:t> </a:t>
            </a:r>
            <a:r>
              <a:rPr sz="1900" spc="222" dirty="0">
                <a:solidFill>
                  <a:srgbClr val="656565"/>
                </a:solidFill>
                <a:latin typeface="Calibri" panose="020F0502020204030204"/>
                <a:cs typeface="Calibri" panose="020F0502020204030204"/>
              </a:rPr>
              <a:t>5</a:t>
            </a:r>
            <a:r>
              <a:rPr sz="1900" spc="222" dirty="0">
                <a:solidFill>
                  <a:srgbClr val="22373B"/>
                </a:solidFill>
                <a:latin typeface="Calibri" panose="020F0502020204030204"/>
                <a:cs typeface="Calibri" panose="020F0502020204030204"/>
              </a:rPr>
              <a:t>)</a:t>
            </a:r>
            <a:endParaRPr sz="1900">
              <a:latin typeface="Calibri" panose="020F0502020204030204"/>
              <a:cs typeface="Calibri" panose="020F0502020204030204"/>
            </a:endParaRPr>
          </a:p>
        </p:txBody>
      </p:sp>
      <p:sp>
        <p:nvSpPr>
          <p:cNvPr id="8" name="object 8"/>
          <p:cNvSpPr txBox="1"/>
          <p:nvPr/>
        </p:nvSpPr>
        <p:spPr>
          <a:xfrm>
            <a:off x="2613014" y="4037138"/>
            <a:ext cx="1797038" cy="712603"/>
          </a:xfrm>
          <a:prstGeom prst="rect">
            <a:avLst/>
          </a:prstGeom>
        </p:spPr>
        <p:txBody>
          <a:bodyPr vert="horz" wrap="square" lIns="0" tIns="75156" rIns="0" bIns="0" rtlCol="0">
            <a:spAutoFit/>
          </a:bodyPr>
          <a:lstStyle/>
          <a:p>
            <a:pPr>
              <a:spcBef>
                <a:spcPts val="590"/>
              </a:spcBef>
            </a:pPr>
            <a:r>
              <a:rPr sz="1900" spc="42" dirty="0">
                <a:solidFill>
                  <a:srgbClr val="656565"/>
                </a:solidFill>
                <a:latin typeface="Calibri" panose="020F0502020204030204"/>
                <a:cs typeface="Calibri" panose="020F0502020204030204"/>
              </a:rPr>
              <a:t>&lt; </a:t>
            </a:r>
            <a:r>
              <a:rPr sz="1900" spc="95"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0</a:t>
            </a:r>
            <a:r>
              <a:rPr sz="1900" spc="254" dirty="0">
                <a:solidFill>
                  <a:srgbClr val="22373B"/>
                </a:solidFill>
                <a:latin typeface="Calibri" panose="020F0502020204030204"/>
                <a:cs typeface="Calibri" panose="020F0502020204030204"/>
              </a:rPr>
              <a:t>; </a:t>
            </a:r>
            <a:r>
              <a:rPr sz="1900" spc="864"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431" dirty="0">
                <a:solidFill>
                  <a:srgbClr val="3D7A7A"/>
                </a:solidFill>
                <a:latin typeface="Calibri" panose="020F0502020204030204"/>
                <a:cs typeface="Calibri" panose="020F0502020204030204"/>
              </a:rPr>
              <a:t> </a:t>
            </a:r>
            <a:r>
              <a:rPr sz="1900" i="1" spc="201" dirty="0">
                <a:solidFill>
                  <a:srgbClr val="3D7A7A"/>
                </a:solidFill>
                <a:latin typeface="Calibri" panose="020F0502020204030204"/>
                <a:cs typeface="Calibri" panose="020F0502020204030204"/>
              </a:rPr>
              <a:t>true</a:t>
            </a:r>
            <a:endParaRPr sz="1900">
              <a:latin typeface="Calibri" panose="020F0502020204030204"/>
              <a:cs typeface="Calibri" panose="020F0502020204030204"/>
            </a:endParaRPr>
          </a:p>
          <a:p>
            <a:pPr>
              <a:spcBef>
                <a:spcPts val="380"/>
              </a:spcBef>
            </a:pPr>
            <a:r>
              <a:rPr sz="1900" spc="42" dirty="0">
                <a:solidFill>
                  <a:srgbClr val="656565"/>
                </a:solidFill>
                <a:latin typeface="Calibri" panose="020F0502020204030204"/>
                <a:cs typeface="Calibri" panose="020F0502020204030204"/>
              </a:rPr>
              <a:t>&lt; </a:t>
            </a:r>
            <a:r>
              <a:rPr sz="1900" spc="95" dirty="0">
                <a:solidFill>
                  <a:srgbClr val="656565"/>
                </a:solidFill>
                <a:latin typeface="Calibri" panose="020F0502020204030204"/>
                <a:cs typeface="Calibri" panose="020F0502020204030204"/>
              </a:rPr>
              <a:t> </a:t>
            </a:r>
            <a:r>
              <a:rPr sz="1900" spc="254" dirty="0">
                <a:solidFill>
                  <a:srgbClr val="656565"/>
                </a:solidFill>
                <a:latin typeface="Calibri" panose="020F0502020204030204"/>
                <a:cs typeface="Calibri" panose="020F0502020204030204"/>
              </a:rPr>
              <a:t>0</a:t>
            </a:r>
            <a:r>
              <a:rPr sz="1900" spc="254" dirty="0">
                <a:solidFill>
                  <a:srgbClr val="22373B"/>
                </a:solidFill>
                <a:latin typeface="Calibri" panose="020F0502020204030204"/>
                <a:cs typeface="Calibri" panose="020F0502020204030204"/>
              </a:rPr>
              <a:t>; </a:t>
            </a:r>
            <a:r>
              <a:rPr sz="1900" spc="864" dirty="0">
                <a:solidFill>
                  <a:srgbClr val="22373B"/>
                </a:solidFill>
                <a:latin typeface="Calibri" panose="020F0502020204030204"/>
                <a:cs typeface="Calibri" panose="020F0502020204030204"/>
              </a:rPr>
              <a:t> </a:t>
            </a:r>
            <a:r>
              <a:rPr sz="1900" i="1" spc="254" dirty="0">
                <a:solidFill>
                  <a:srgbClr val="3D7A7A"/>
                </a:solidFill>
                <a:latin typeface="Calibri" panose="020F0502020204030204"/>
                <a:cs typeface="Calibri" panose="020F0502020204030204"/>
              </a:rPr>
              <a:t>//</a:t>
            </a:r>
            <a:r>
              <a:rPr sz="1900" i="1" spc="402" dirty="0">
                <a:solidFill>
                  <a:srgbClr val="3D7A7A"/>
                </a:solidFill>
                <a:latin typeface="Calibri" panose="020F0502020204030204"/>
                <a:cs typeface="Calibri" panose="020F0502020204030204"/>
              </a:rPr>
              <a:t> </a:t>
            </a:r>
            <a:r>
              <a:rPr sz="1900" i="1" spc="264" dirty="0">
                <a:solidFill>
                  <a:srgbClr val="3D7A7A"/>
                </a:solidFill>
                <a:latin typeface="Calibri" panose="020F0502020204030204"/>
                <a:cs typeface="Calibri" panose="020F0502020204030204"/>
              </a:rPr>
              <a:t>false</a:t>
            </a:r>
            <a:endParaRPr sz="1900">
              <a:latin typeface="Calibri" panose="020F0502020204030204"/>
              <a:cs typeface="Calibri" panose="020F0502020204030204"/>
            </a:endParaRPr>
          </a:p>
        </p:txBody>
      </p:sp>
      <p:sp>
        <p:nvSpPr>
          <p:cNvPr id="9" name="object 9"/>
          <p:cNvSpPr txBox="1"/>
          <p:nvPr/>
        </p:nvSpPr>
        <p:spPr>
          <a:xfrm>
            <a:off x="736990" y="5060769"/>
            <a:ext cx="11253294" cy="1229227"/>
          </a:xfrm>
          <a:prstGeom prst="rect">
            <a:avLst/>
          </a:prstGeom>
        </p:spPr>
        <p:txBody>
          <a:bodyPr vert="horz" wrap="square" lIns="0" tIns="26841" rIns="0" bIns="0" rtlCol="0">
            <a:spAutoFit/>
          </a:bodyPr>
          <a:lstStyle/>
          <a:p>
            <a:pPr marL="26670" marR="1335405">
              <a:lnSpc>
                <a:spcPct val="118000"/>
              </a:lnSpc>
              <a:spcBef>
                <a:spcPts val="210"/>
              </a:spcBef>
            </a:pPr>
            <a:r>
              <a:rPr sz="2325" spc="-32" dirty="0">
                <a:solidFill>
                  <a:srgbClr val="22373B"/>
                </a:solidFill>
                <a:latin typeface="Tahoma" panose="020B0604030504040204"/>
                <a:cs typeface="Tahoma" panose="020B0604030504040204"/>
              </a:rPr>
              <a:t>The</a:t>
            </a:r>
            <a:r>
              <a:rPr sz="2325" spc="3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semantic</a:t>
            </a:r>
            <a:r>
              <a:rPr sz="2325" spc="4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of</a:t>
            </a:r>
            <a:r>
              <a:rPr sz="2325" spc="32"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42" dirty="0">
                <a:solidFill>
                  <a:srgbClr val="22373B"/>
                </a:solidFill>
                <a:latin typeface="Tahoma" panose="020B0604030504040204"/>
                <a:cs typeface="Tahoma" panose="020B0604030504040204"/>
              </a:rPr>
              <a:t> </a:t>
            </a:r>
            <a:r>
              <a:rPr sz="2325" i="1" spc="-116" dirty="0">
                <a:solidFill>
                  <a:srgbClr val="22373B"/>
                </a:solidFill>
                <a:latin typeface="Trebuchet MS" panose="020B0703020202090204"/>
                <a:cs typeface="Trebuchet MS" panose="020B0703020202090204"/>
              </a:rPr>
              <a:t>spaceship</a:t>
            </a:r>
            <a:r>
              <a:rPr sz="2325" i="1" spc="63" dirty="0">
                <a:solidFill>
                  <a:srgbClr val="22373B"/>
                </a:solidFill>
                <a:latin typeface="Trebuchet MS" panose="020B0703020202090204"/>
                <a:cs typeface="Trebuchet MS" panose="020B0703020202090204"/>
              </a:rPr>
              <a:t> </a:t>
            </a:r>
            <a:r>
              <a:rPr sz="2325" i="1" spc="-148" dirty="0">
                <a:solidFill>
                  <a:srgbClr val="22373B"/>
                </a:solidFill>
                <a:latin typeface="Trebuchet MS" panose="020B0703020202090204"/>
                <a:cs typeface="Trebuchet MS" panose="020B0703020202090204"/>
              </a:rPr>
              <a:t>operator</a:t>
            </a:r>
            <a:r>
              <a:rPr sz="2325" i="1" spc="317" dirty="0">
                <a:solidFill>
                  <a:srgbClr val="22373B"/>
                </a:solidFill>
                <a:latin typeface="Trebuchet MS" panose="020B0703020202090204"/>
                <a:cs typeface="Trebuchet MS" panose="020B0703020202090204"/>
              </a:rPr>
              <a:t> </a:t>
            </a:r>
            <a:r>
              <a:rPr sz="2325" spc="-95" dirty="0">
                <a:solidFill>
                  <a:srgbClr val="22373B"/>
                </a:solidFill>
                <a:latin typeface="Tahoma" panose="020B0604030504040204"/>
                <a:cs typeface="Tahoma" panose="020B0604030504040204"/>
              </a:rPr>
              <a:t>can</a:t>
            </a:r>
            <a:r>
              <a:rPr sz="2325" spc="32"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be</a:t>
            </a:r>
            <a:r>
              <a:rPr sz="2325" spc="32" dirty="0">
                <a:solidFill>
                  <a:srgbClr val="22373B"/>
                </a:solidFill>
                <a:latin typeface="Tahoma" panose="020B0604030504040204"/>
                <a:cs typeface="Tahoma" panose="020B0604030504040204"/>
              </a:rPr>
              <a:t> </a:t>
            </a:r>
            <a:r>
              <a:rPr sz="2325" spc="-116" dirty="0">
                <a:solidFill>
                  <a:srgbClr val="22373B"/>
                </a:solidFill>
                <a:latin typeface="Tahoma" panose="020B0604030504040204"/>
                <a:cs typeface="Tahoma" panose="020B0604030504040204"/>
              </a:rPr>
              <a:t>extended</a:t>
            </a:r>
            <a:r>
              <a:rPr sz="2325" spc="32" dirty="0">
                <a:solidFill>
                  <a:srgbClr val="22373B"/>
                </a:solidFill>
                <a:latin typeface="Tahoma" panose="020B0604030504040204"/>
                <a:cs typeface="Tahoma" panose="020B0604030504040204"/>
              </a:rPr>
              <a:t> </a:t>
            </a:r>
            <a:r>
              <a:rPr sz="2325" spc="-32" dirty="0">
                <a:solidFill>
                  <a:srgbClr val="22373B"/>
                </a:solidFill>
                <a:latin typeface="Tahoma" panose="020B0604030504040204"/>
                <a:cs typeface="Tahoma" panose="020B0604030504040204"/>
              </a:rPr>
              <a:t>to</a:t>
            </a:r>
            <a:r>
              <a:rPr sz="2325" spc="42"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any</a:t>
            </a:r>
            <a:r>
              <a:rPr sz="2325" spc="3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object</a:t>
            </a:r>
            <a:r>
              <a:rPr sz="2325" spc="32" dirty="0">
                <a:solidFill>
                  <a:srgbClr val="22373B"/>
                </a:solidFill>
                <a:latin typeface="Tahoma" panose="020B0604030504040204"/>
                <a:cs typeface="Tahoma" panose="020B0604030504040204"/>
              </a:rPr>
              <a:t> </a:t>
            </a:r>
            <a:r>
              <a:rPr sz="2325" spc="-137" dirty="0">
                <a:solidFill>
                  <a:srgbClr val="22373B"/>
                </a:solidFill>
                <a:latin typeface="Tahoma" panose="020B0604030504040204"/>
                <a:cs typeface="Tahoma" panose="020B0604030504040204"/>
              </a:rPr>
              <a:t>(see</a:t>
            </a:r>
            <a:r>
              <a:rPr sz="2325" spc="4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next </a:t>
            </a:r>
            <a:r>
              <a:rPr sz="2325" spc="-687"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lectures)</a:t>
            </a:r>
            <a:r>
              <a:rPr sz="2325" spc="32"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and</a:t>
            </a:r>
            <a:r>
              <a:rPr sz="2325" spc="53"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can</a:t>
            </a:r>
            <a:r>
              <a:rPr sz="2325" spc="42" dirty="0">
                <a:solidFill>
                  <a:srgbClr val="22373B"/>
                </a:solidFill>
                <a:latin typeface="Tahoma" panose="020B0604030504040204"/>
                <a:cs typeface="Tahoma" panose="020B0604030504040204"/>
              </a:rPr>
              <a:t> </a:t>
            </a:r>
            <a:r>
              <a:rPr sz="2325" spc="-74" dirty="0">
                <a:solidFill>
                  <a:srgbClr val="22373B"/>
                </a:solidFill>
                <a:latin typeface="Tahoma" panose="020B0604030504040204"/>
                <a:cs typeface="Tahoma" panose="020B0604030504040204"/>
              </a:rPr>
              <a:t>greatly</a:t>
            </a:r>
            <a:r>
              <a:rPr sz="2325" spc="32" dirty="0">
                <a:solidFill>
                  <a:srgbClr val="22373B"/>
                </a:solidFill>
                <a:latin typeface="Tahoma" panose="020B0604030504040204"/>
                <a:cs typeface="Tahoma" panose="020B0604030504040204"/>
              </a:rPr>
              <a:t> </a:t>
            </a:r>
            <a:r>
              <a:rPr sz="2325" spc="-63" dirty="0">
                <a:solidFill>
                  <a:srgbClr val="22373B"/>
                </a:solidFill>
                <a:latin typeface="Tahoma" panose="020B0604030504040204"/>
                <a:cs typeface="Tahoma" panose="020B0604030504040204"/>
              </a:rPr>
              <a:t>simplify</a:t>
            </a:r>
            <a:r>
              <a:rPr sz="2325" spc="53" dirty="0">
                <a:solidFill>
                  <a:srgbClr val="22373B"/>
                </a:solidFill>
                <a:latin typeface="Tahoma" panose="020B0604030504040204"/>
                <a:cs typeface="Tahoma" panose="020B0604030504040204"/>
              </a:rPr>
              <a:t> </a:t>
            </a:r>
            <a:r>
              <a:rPr sz="2325" spc="-85" dirty="0">
                <a:solidFill>
                  <a:srgbClr val="22373B"/>
                </a:solidFill>
                <a:latin typeface="Tahoma" panose="020B0604030504040204"/>
                <a:cs typeface="Tahoma" panose="020B0604030504040204"/>
              </a:rPr>
              <a:t>the</a:t>
            </a:r>
            <a:r>
              <a:rPr sz="2325" spc="42" dirty="0">
                <a:solidFill>
                  <a:srgbClr val="22373B"/>
                </a:solidFill>
                <a:latin typeface="Tahoma" panose="020B0604030504040204"/>
                <a:cs typeface="Tahoma" panose="020B0604030504040204"/>
              </a:rPr>
              <a:t> </a:t>
            </a:r>
            <a:r>
              <a:rPr sz="2325" spc="-106" dirty="0">
                <a:solidFill>
                  <a:srgbClr val="22373B"/>
                </a:solidFill>
                <a:latin typeface="Tahoma" panose="020B0604030504040204"/>
                <a:cs typeface="Tahoma" panose="020B0604030504040204"/>
              </a:rPr>
              <a:t>comparison</a:t>
            </a:r>
            <a:r>
              <a:rPr sz="2325" spc="4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operators</a:t>
            </a:r>
            <a:r>
              <a:rPr sz="2325" spc="42" dirty="0">
                <a:solidFill>
                  <a:srgbClr val="22373B"/>
                </a:solidFill>
                <a:latin typeface="Tahoma" panose="020B0604030504040204"/>
                <a:cs typeface="Tahoma" panose="020B0604030504040204"/>
              </a:rPr>
              <a:t> </a:t>
            </a:r>
            <a:r>
              <a:rPr sz="2325" spc="-95" dirty="0">
                <a:solidFill>
                  <a:srgbClr val="22373B"/>
                </a:solidFill>
                <a:latin typeface="Tahoma" panose="020B0604030504040204"/>
                <a:cs typeface="Tahoma" panose="020B0604030504040204"/>
              </a:rPr>
              <a:t>overloading</a:t>
            </a:r>
            <a:endParaRPr sz="2325" dirty="0">
              <a:latin typeface="Tahoma" panose="020B0604030504040204"/>
              <a:cs typeface="Tahoma" panose="020B0604030504040204"/>
            </a:endParaRPr>
          </a:p>
          <a:p>
            <a:pPr>
              <a:spcBef>
                <a:spcPts val="20"/>
              </a:spcBef>
            </a:pPr>
            <a:endParaRPr sz="2325" dirty="0">
              <a:latin typeface="Tahoma" panose="020B0604030504040204"/>
              <a:cs typeface="Tahoma" panose="020B0604030504040204"/>
            </a:endParaRPr>
          </a:p>
        </p:txBody>
      </p:sp>
      <p:sp>
        <p:nvSpPr>
          <p:cNvPr id="14" name="灯片编号占位符 4"/>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2306955" y="4375785"/>
            <a:ext cx="7578090" cy="1648460"/>
          </a:xfrm>
        </p:spPr>
        <p:txBody>
          <a:bodyPr/>
          <a:lstStyle/>
          <a:p>
            <a:r>
              <a:rPr lang="en-US" altLang="zh-CN" sz="2800"/>
              <a:t>Qijun Zhao</a:t>
            </a:r>
            <a:endParaRPr lang="en-US" altLang="zh-CN" sz="2800"/>
          </a:p>
          <a:p>
            <a:r>
              <a:rPr lang="en-US" altLang="zh-CN" sz="2800"/>
              <a:t>qjzhao@scu.edu.cn</a:t>
            </a:r>
            <a:endParaRPr lang="en-US" altLang="zh-CN" sz="2800"/>
          </a:p>
        </p:txBody>
      </p:sp>
      <p:sp>
        <p:nvSpPr>
          <p:cNvPr id="4" name="文本框 3"/>
          <p:cNvSpPr txBox="1"/>
          <p:nvPr/>
        </p:nvSpPr>
        <p:spPr>
          <a:xfrm>
            <a:off x="3348355" y="1104265"/>
            <a:ext cx="4064000" cy="368300"/>
          </a:xfrm>
          <a:prstGeom prst="rect">
            <a:avLst/>
          </a:prstGeom>
          <a:noFill/>
        </p:spPr>
        <p:txBody>
          <a:bodyPr wrap="square" rtlCol="0">
            <a:spAutoFit/>
          </a:bodyPr>
          <a:lstStyle/>
          <a:p>
            <a:endParaRPr lang="zh-CN" altLang="en-US"/>
          </a:p>
        </p:txBody>
      </p:sp>
      <p:sp>
        <p:nvSpPr>
          <p:cNvPr id="6" name="标题 5"/>
          <p:cNvSpPr>
            <a:spLocks noGrp="1"/>
          </p:cNvSpPr>
          <p:nvPr>
            <p:ph type="ctrTitle"/>
            <p:custDataLst>
              <p:tags r:id="rId2"/>
            </p:custDataLst>
          </p:nvPr>
        </p:nvSpPr>
        <p:spPr>
          <a:xfrm>
            <a:off x="282575" y="2258695"/>
            <a:ext cx="11851640" cy="1099820"/>
          </a:xfrm>
        </p:spPr>
        <p:txBody>
          <a:bodyPr/>
          <a:p>
            <a:pPr>
              <a:lnSpc>
                <a:spcPct val="130000"/>
              </a:lnSpc>
            </a:pPr>
            <a:r>
              <a:rPr lang="en-US" sz="4800"/>
              <a:t>Coding to change the world</a:t>
            </a:r>
            <a:endParaRPr lang="en-US" sz="480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4" y="172910"/>
            <a:ext cx="4063801" cy="415983"/>
          </a:xfrm>
          <a:prstGeom prst="rect">
            <a:avLst/>
          </a:prstGeom>
        </p:spPr>
        <p:txBody>
          <a:bodyPr vert="horz" wrap="square" lIns="0" tIns="25499" rIns="0" bIns="0" rtlCol="0" anchor="ctr" anchorCtr="0">
            <a:spAutoFit/>
          </a:bodyPr>
          <a:lstStyle/>
          <a:p>
            <a:pPr marL="26670">
              <a:spcBef>
                <a:spcPts val="200"/>
              </a:spcBef>
            </a:pPr>
            <a:r>
              <a:rPr sz="2535" spc="-116" dirty="0">
                <a:solidFill>
                  <a:srgbClr val="FAFAFA"/>
                </a:solidFill>
              </a:rPr>
              <a:t>Arithmetic</a:t>
            </a:r>
            <a:r>
              <a:rPr sz="2535" spc="159" dirty="0">
                <a:solidFill>
                  <a:srgbClr val="FAFAFA"/>
                </a:solidFill>
              </a:rPr>
              <a:t> </a:t>
            </a:r>
            <a:r>
              <a:rPr sz="2535" spc="-148" dirty="0">
                <a:solidFill>
                  <a:srgbClr val="FAFAFA"/>
                </a:solidFill>
              </a:rPr>
              <a:t>Types</a:t>
            </a:r>
            <a:r>
              <a:rPr sz="2535" spc="169" dirty="0">
                <a:solidFill>
                  <a:srgbClr val="FAFAFA"/>
                </a:solidFill>
              </a:rPr>
              <a:t> </a:t>
            </a:r>
            <a:r>
              <a:rPr sz="2535" spc="-169" dirty="0">
                <a:solidFill>
                  <a:srgbClr val="FAFAFA"/>
                </a:solidFill>
              </a:rPr>
              <a:t>-</a:t>
            </a:r>
            <a:r>
              <a:rPr sz="2535" spc="169" dirty="0">
                <a:solidFill>
                  <a:srgbClr val="FAFAFA"/>
                </a:solidFill>
              </a:rPr>
              <a:t> </a:t>
            </a:r>
            <a:r>
              <a:rPr sz="2535" spc="-201" dirty="0">
                <a:solidFill>
                  <a:srgbClr val="FAFAFA"/>
                </a:solidFill>
              </a:rPr>
              <a:t>Integral</a:t>
            </a:r>
            <a:endParaRPr sz="2535"/>
          </a:p>
        </p:txBody>
      </p:sp>
      <p:pic>
        <p:nvPicPr>
          <p:cNvPr id="50" name="图片 49"/>
          <p:cNvPicPr>
            <a:picLocks noChangeAspect="1"/>
          </p:cNvPicPr>
          <p:nvPr/>
        </p:nvPicPr>
        <p:blipFill>
          <a:blip r:embed="rId1"/>
          <a:stretch>
            <a:fillRect/>
          </a:stretch>
        </p:blipFill>
        <p:spPr>
          <a:xfrm>
            <a:off x="906553" y="748344"/>
            <a:ext cx="10060232" cy="5677732"/>
          </a:xfrm>
          <a:prstGeom prst="rect">
            <a:avLst/>
          </a:prstGeom>
        </p:spPr>
      </p:pic>
      <p:sp>
        <p:nvSpPr>
          <p:cNvPr id="51" name="灯片编号占位符 3"/>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4" y="172910"/>
            <a:ext cx="5031437" cy="415983"/>
          </a:xfrm>
          <a:prstGeom prst="rect">
            <a:avLst/>
          </a:prstGeom>
        </p:spPr>
        <p:txBody>
          <a:bodyPr vert="horz" wrap="square" lIns="0" tIns="25499" rIns="0" bIns="0" rtlCol="0" anchor="ctr" anchorCtr="0">
            <a:spAutoFit/>
          </a:bodyPr>
          <a:lstStyle/>
          <a:p>
            <a:pPr marL="26670">
              <a:spcBef>
                <a:spcPts val="200"/>
              </a:spcBef>
            </a:pPr>
            <a:r>
              <a:rPr sz="2535" spc="-116" dirty="0">
                <a:solidFill>
                  <a:srgbClr val="FAFAFA"/>
                </a:solidFill>
              </a:rPr>
              <a:t>Arithmetic</a:t>
            </a:r>
            <a:r>
              <a:rPr sz="2535" spc="169" dirty="0">
                <a:solidFill>
                  <a:srgbClr val="FAFAFA"/>
                </a:solidFill>
              </a:rPr>
              <a:t> </a:t>
            </a:r>
            <a:r>
              <a:rPr sz="2535" spc="-148" dirty="0">
                <a:solidFill>
                  <a:srgbClr val="FAFAFA"/>
                </a:solidFill>
              </a:rPr>
              <a:t>Types</a:t>
            </a:r>
            <a:r>
              <a:rPr sz="2535" spc="169" dirty="0">
                <a:solidFill>
                  <a:srgbClr val="FAFAFA"/>
                </a:solidFill>
              </a:rPr>
              <a:t> </a:t>
            </a:r>
            <a:r>
              <a:rPr sz="2535" spc="-169" dirty="0">
                <a:solidFill>
                  <a:srgbClr val="FAFAFA"/>
                </a:solidFill>
              </a:rPr>
              <a:t>-</a:t>
            </a:r>
            <a:r>
              <a:rPr sz="2535" spc="169" dirty="0">
                <a:solidFill>
                  <a:srgbClr val="FAFAFA"/>
                </a:solidFill>
              </a:rPr>
              <a:t> </a:t>
            </a:r>
            <a:r>
              <a:rPr sz="2535" spc="-127" dirty="0">
                <a:solidFill>
                  <a:srgbClr val="FAFAFA"/>
                </a:solidFill>
              </a:rPr>
              <a:t>Floating-Point</a:t>
            </a:r>
            <a:endParaRPr sz="2535"/>
          </a:p>
        </p:txBody>
      </p:sp>
      <p:grpSp>
        <p:nvGrpSpPr>
          <p:cNvPr id="23" name="object 23"/>
          <p:cNvGrpSpPr/>
          <p:nvPr/>
        </p:nvGrpSpPr>
        <p:grpSpPr>
          <a:xfrm>
            <a:off x="2983" y="6837104"/>
            <a:ext cx="12173957" cy="10737"/>
            <a:chOff x="0" y="3234963"/>
            <a:chExt cx="5760085" cy="5080"/>
          </a:xfrm>
        </p:grpSpPr>
        <p:sp>
          <p:nvSpPr>
            <p:cNvPr id="24" name="object 24"/>
            <p:cNvSpPr/>
            <p:nvPr/>
          </p:nvSpPr>
          <p:spPr>
            <a:xfrm>
              <a:off x="0" y="3237498"/>
              <a:ext cx="5760085" cy="0"/>
            </a:xfrm>
            <a:custGeom>
              <a:avLst/>
              <a:gdLst/>
              <a:ahLst/>
              <a:cxnLst/>
              <a:rect l="l" t="t" r="r" b="b"/>
              <a:pathLst>
                <a:path w="5760085">
                  <a:moveTo>
                    <a:pt x="0" y="0"/>
                  </a:moveTo>
                  <a:lnTo>
                    <a:pt x="5759996" y="0"/>
                  </a:lnTo>
                </a:path>
              </a:pathLst>
            </a:custGeom>
            <a:ln w="5054">
              <a:solidFill>
                <a:srgbClr val="D5C5B6"/>
              </a:solidFill>
            </a:ln>
          </p:spPr>
          <p:txBody>
            <a:bodyPr wrap="square" lIns="0" tIns="0" rIns="0" bIns="0" rtlCol="0"/>
            <a:lstStyle/>
            <a:p>
              <a:endParaRPr sz="3805"/>
            </a:p>
          </p:txBody>
        </p:sp>
        <p:sp>
          <p:nvSpPr>
            <p:cNvPr id="25" name="object 25"/>
            <p:cNvSpPr/>
            <p:nvPr/>
          </p:nvSpPr>
          <p:spPr>
            <a:xfrm>
              <a:off x="0" y="3234963"/>
              <a:ext cx="5760085" cy="5080"/>
            </a:xfrm>
            <a:custGeom>
              <a:avLst/>
              <a:gdLst/>
              <a:ahLst/>
              <a:cxnLst/>
              <a:rect l="l" t="t" r="r" b="b"/>
              <a:pathLst>
                <a:path w="5760085" h="5080">
                  <a:moveTo>
                    <a:pt x="5760072" y="0"/>
                  </a:moveTo>
                  <a:lnTo>
                    <a:pt x="0" y="0"/>
                  </a:lnTo>
                  <a:lnTo>
                    <a:pt x="0" y="5060"/>
                  </a:lnTo>
                  <a:lnTo>
                    <a:pt x="5760072" y="5060"/>
                  </a:lnTo>
                  <a:lnTo>
                    <a:pt x="5760072" y="0"/>
                  </a:lnTo>
                  <a:close/>
                </a:path>
              </a:pathLst>
            </a:custGeom>
            <a:solidFill>
              <a:srgbClr val="D5C5B6"/>
            </a:solidFill>
          </p:spPr>
          <p:txBody>
            <a:bodyPr wrap="square" lIns="0" tIns="0" rIns="0" bIns="0" rtlCol="0"/>
            <a:lstStyle/>
            <a:p>
              <a:endParaRPr sz="3805"/>
            </a:p>
          </p:txBody>
        </p:sp>
        <p:sp>
          <p:nvSpPr>
            <p:cNvPr id="26" name="object 26"/>
            <p:cNvSpPr/>
            <p:nvPr/>
          </p:nvSpPr>
          <p:spPr>
            <a:xfrm>
              <a:off x="0" y="3234963"/>
              <a:ext cx="2743200" cy="5080"/>
            </a:xfrm>
            <a:custGeom>
              <a:avLst/>
              <a:gdLst/>
              <a:ahLst/>
              <a:cxnLst/>
              <a:rect l="l" t="t" r="r" b="b"/>
              <a:pathLst>
                <a:path w="2743200" h="5080">
                  <a:moveTo>
                    <a:pt x="2742933" y="0"/>
                  </a:moveTo>
                  <a:lnTo>
                    <a:pt x="0" y="0"/>
                  </a:lnTo>
                  <a:lnTo>
                    <a:pt x="0" y="5060"/>
                  </a:lnTo>
                  <a:lnTo>
                    <a:pt x="2742933" y="5060"/>
                  </a:lnTo>
                  <a:lnTo>
                    <a:pt x="2742933" y="0"/>
                  </a:lnTo>
                  <a:close/>
                </a:path>
              </a:pathLst>
            </a:custGeom>
            <a:solidFill>
              <a:srgbClr val="EB801B"/>
            </a:solidFill>
          </p:spPr>
          <p:txBody>
            <a:bodyPr wrap="square" lIns="0" tIns="0" rIns="0" bIns="0" rtlCol="0"/>
            <a:lstStyle/>
            <a:p>
              <a:endParaRPr sz="3805"/>
            </a:p>
          </p:txBody>
        </p:sp>
      </p:grpSp>
      <p:pic>
        <p:nvPicPr>
          <p:cNvPr id="28" name="图片 27"/>
          <p:cNvPicPr>
            <a:picLocks noChangeAspect="1"/>
          </p:cNvPicPr>
          <p:nvPr/>
        </p:nvPicPr>
        <p:blipFill>
          <a:blip r:embed="rId1"/>
          <a:stretch>
            <a:fillRect/>
          </a:stretch>
        </p:blipFill>
        <p:spPr>
          <a:xfrm>
            <a:off x="404247" y="1305190"/>
            <a:ext cx="11371428" cy="4247619"/>
          </a:xfrm>
          <a:prstGeom prst="rect">
            <a:avLst/>
          </a:prstGeom>
        </p:spPr>
      </p:pic>
      <p:sp>
        <p:nvSpPr>
          <p:cNvPr id="29" name="灯片编号占位符 3"/>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4" y="172910"/>
            <a:ext cx="4713365" cy="415983"/>
          </a:xfrm>
          <a:prstGeom prst="rect">
            <a:avLst/>
          </a:prstGeom>
        </p:spPr>
        <p:txBody>
          <a:bodyPr vert="horz" wrap="square" lIns="0" tIns="25499" rIns="0" bIns="0" rtlCol="0" anchor="ctr" anchorCtr="0">
            <a:spAutoFit/>
          </a:bodyPr>
          <a:lstStyle/>
          <a:p>
            <a:pPr marL="26670">
              <a:spcBef>
                <a:spcPts val="200"/>
              </a:spcBef>
            </a:pPr>
            <a:r>
              <a:rPr sz="2535" spc="-116" dirty="0">
                <a:solidFill>
                  <a:srgbClr val="FAFAFA"/>
                </a:solidFill>
              </a:rPr>
              <a:t>Arithmetic</a:t>
            </a:r>
            <a:r>
              <a:rPr sz="2535" spc="159" dirty="0">
                <a:solidFill>
                  <a:srgbClr val="FAFAFA"/>
                </a:solidFill>
              </a:rPr>
              <a:t> </a:t>
            </a:r>
            <a:r>
              <a:rPr sz="2535" spc="-148" dirty="0">
                <a:solidFill>
                  <a:srgbClr val="FAFAFA"/>
                </a:solidFill>
              </a:rPr>
              <a:t>Types</a:t>
            </a:r>
            <a:r>
              <a:rPr sz="2535" spc="169" dirty="0">
                <a:solidFill>
                  <a:srgbClr val="FAFAFA"/>
                </a:solidFill>
              </a:rPr>
              <a:t> </a:t>
            </a:r>
            <a:r>
              <a:rPr sz="2535" spc="-169" dirty="0">
                <a:solidFill>
                  <a:srgbClr val="FAFAFA"/>
                </a:solidFill>
              </a:rPr>
              <a:t>-</a:t>
            </a:r>
            <a:r>
              <a:rPr sz="2535" spc="169" dirty="0">
                <a:solidFill>
                  <a:srgbClr val="FAFAFA"/>
                </a:solidFill>
              </a:rPr>
              <a:t> </a:t>
            </a:r>
            <a:r>
              <a:rPr sz="2535" spc="-148" dirty="0">
                <a:solidFill>
                  <a:srgbClr val="FAFAFA"/>
                </a:solidFill>
              </a:rPr>
              <a:t>Short</a:t>
            </a:r>
            <a:r>
              <a:rPr sz="2535" spc="169" dirty="0">
                <a:solidFill>
                  <a:srgbClr val="FAFAFA"/>
                </a:solidFill>
              </a:rPr>
              <a:t> </a:t>
            </a:r>
            <a:r>
              <a:rPr sz="2535" spc="-159" dirty="0">
                <a:solidFill>
                  <a:srgbClr val="FAFAFA"/>
                </a:solidFill>
              </a:rPr>
              <a:t>Name</a:t>
            </a:r>
            <a:endParaRPr sz="2535"/>
          </a:p>
        </p:txBody>
      </p:sp>
      <p:pic>
        <p:nvPicPr>
          <p:cNvPr id="23" name="图片 22"/>
          <p:cNvPicPr>
            <a:picLocks noChangeAspect="1"/>
          </p:cNvPicPr>
          <p:nvPr/>
        </p:nvPicPr>
        <p:blipFill>
          <a:blip r:embed="rId1"/>
          <a:stretch>
            <a:fillRect/>
          </a:stretch>
        </p:blipFill>
        <p:spPr>
          <a:xfrm>
            <a:off x="3099360" y="837186"/>
            <a:ext cx="5982545" cy="5573259"/>
          </a:xfrm>
          <a:prstGeom prst="rect">
            <a:avLst/>
          </a:prstGeom>
        </p:spPr>
      </p:pic>
      <p:sp>
        <p:nvSpPr>
          <p:cNvPr id="24" name="灯片编号占位符 3"/>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4" y="172910"/>
            <a:ext cx="5220669" cy="415983"/>
          </a:xfrm>
          <a:prstGeom prst="rect">
            <a:avLst/>
          </a:prstGeom>
        </p:spPr>
        <p:txBody>
          <a:bodyPr vert="horz" wrap="square" lIns="0" tIns="25499" rIns="0" bIns="0" rtlCol="0" anchor="ctr" anchorCtr="0">
            <a:spAutoFit/>
          </a:bodyPr>
          <a:lstStyle/>
          <a:p>
            <a:pPr marL="26670">
              <a:spcBef>
                <a:spcPts val="200"/>
              </a:spcBef>
            </a:pPr>
            <a:r>
              <a:rPr sz="2535" spc="-116" dirty="0">
                <a:solidFill>
                  <a:srgbClr val="FAFAFA"/>
                </a:solidFill>
              </a:rPr>
              <a:t>Arithmetic</a:t>
            </a:r>
            <a:r>
              <a:rPr sz="2535" spc="169" dirty="0">
                <a:solidFill>
                  <a:srgbClr val="FAFAFA"/>
                </a:solidFill>
              </a:rPr>
              <a:t> </a:t>
            </a:r>
            <a:r>
              <a:rPr sz="2535" spc="-148" dirty="0">
                <a:solidFill>
                  <a:srgbClr val="FAFAFA"/>
                </a:solidFill>
              </a:rPr>
              <a:t>Types</a:t>
            </a:r>
            <a:r>
              <a:rPr sz="2535" spc="169" dirty="0">
                <a:solidFill>
                  <a:srgbClr val="FAFAFA"/>
                </a:solidFill>
              </a:rPr>
              <a:t> </a:t>
            </a:r>
            <a:r>
              <a:rPr sz="2535" spc="-169" dirty="0">
                <a:solidFill>
                  <a:srgbClr val="FAFAFA"/>
                </a:solidFill>
              </a:rPr>
              <a:t>-</a:t>
            </a:r>
            <a:r>
              <a:rPr sz="2535" spc="169" dirty="0">
                <a:solidFill>
                  <a:srgbClr val="FAFAFA"/>
                </a:solidFill>
              </a:rPr>
              <a:t> </a:t>
            </a:r>
            <a:r>
              <a:rPr sz="2535" spc="-169" dirty="0">
                <a:solidFill>
                  <a:srgbClr val="FAFAFA"/>
                </a:solidFill>
              </a:rPr>
              <a:t>Suffix</a:t>
            </a:r>
            <a:r>
              <a:rPr sz="2535" spc="169" dirty="0">
                <a:solidFill>
                  <a:srgbClr val="FAFAFA"/>
                </a:solidFill>
              </a:rPr>
              <a:t> </a:t>
            </a:r>
            <a:r>
              <a:rPr sz="2535" spc="-127" dirty="0">
                <a:solidFill>
                  <a:srgbClr val="FAFAFA"/>
                </a:solidFill>
              </a:rPr>
              <a:t>(Literals)</a:t>
            </a:r>
            <a:endParaRPr sz="2535"/>
          </a:p>
        </p:txBody>
      </p:sp>
      <p:pic>
        <p:nvPicPr>
          <p:cNvPr id="30" name="图片 29"/>
          <p:cNvPicPr>
            <a:picLocks noChangeAspect="1"/>
          </p:cNvPicPr>
          <p:nvPr/>
        </p:nvPicPr>
        <p:blipFill>
          <a:blip r:embed="rId1"/>
          <a:stretch>
            <a:fillRect/>
          </a:stretch>
        </p:blipFill>
        <p:spPr>
          <a:xfrm>
            <a:off x="1549006" y="886756"/>
            <a:ext cx="9093987" cy="5516165"/>
          </a:xfrm>
          <a:prstGeom prst="rect">
            <a:avLst/>
          </a:prstGeom>
        </p:spPr>
      </p:pic>
      <p:sp>
        <p:nvSpPr>
          <p:cNvPr id="31" name="灯片编号占位符 3"/>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464" y="172910"/>
            <a:ext cx="5255563" cy="415983"/>
          </a:xfrm>
          <a:prstGeom prst="rect">
            <a:avLst/>
          </a:prstGeom>
        </p:spPr>
        <p:txBody>
          <a:bodyPr vert="horz" wrap="square" lIns="0" tIns="25499" rIns="0" bIns="0" rtlCol="0" anchor="ctr" anchorCtr="0">
            <a:spAutoFit/>
          </a:bodyPr>
          <a:lstStyle/>
          <a:p>
            <a:pPr marL="26670">
              <a:spcBef>
                <a:spcPts val="200"/>
              </a:spcBef>
            </a:pPr>
            <a:r>
              <a:rPr sz="2535" spc="-116" dirty="0">
                <a:solidFill>
                  <a:srgbClr val="FAFAFA"/>
                </a:solidFill>
              </a:rPr>
              <a:t>Arithmetic</a:t>
            </a:r>
            <a:r>
              <a:rPr sz="2535" spc="169" dirty="0">
                <a:solidFill>
                  <a:srgbClr val="FAFAFA"/>
                </a:solidFill>
              </a:rPr>
              <a:t> </a:t>
            </a:r>
            <a:r>
              <a:rPr sz="2535" spc="-148" dirty="0">
                <a:solidFill>
                  <a:srgbClr val="FAFAFA"/>
                </a:solidFill>
              </a:rPr>
              <a:t>Types</a:t>
            </a:r>
            <a:r>
              <a:rPr sz="2535" spc="169" dirty="0">
                <a:solidFill>
                  <a:srgbClr val="FAFAFA"/>
                </a:solidFill>
              </a:rPr>
              <a:t> </a:t>
            </a:r>
            <a:r>
              <a:rPr sz="2535" spc="-169" dirty="0">
                <a:solidFill>
                  <a:srgbClr val="FAFAFA"/>
                </a:solidFill>
              </a:rPr>
              <a:t>-</a:t>
            </a:r>
            <a:r>
              <a:rPr sz="2535" spc="180" dirty="0">
                <a:solidFill>
                  <a:srgbClr val="FAFAFA"/>
                </a:solidFill>
              </a:rPr>
              <a:t> </a:t>
            </a:r>
            <a:r>
              <a:rPr sz="2535" spc="-137" dirty="0">
                <a:solidFill>
                  <a:srgbClr val="FAFAFA"/>
                </a:solidFill>
              </a:rPr>
              <a:t>Prefix</a:t>
            </a:r>
            <a:r>
              <a:rPr sz="2535" spc="169" dirty="0">
                <a:solidFill>
                  <a:srgbClr val="FAFAFA"/>
                </a:solidFill>
              </a:rPr>
              <a:t> </a:t>
            </a:r>
            <a:r>
              <a:rPr sz="2535" spc="-127" dirty="0">
                <a:solidFill>
                  <a:srgbClr val="FAFAFA"/>
                </a:solidFill>
              </a:rPr>
              <a:t>(Literals)</a:t>
            </a:r>
            <a:endParaRPr sz="2535"/>
          </a:p>
        </p:txBody>
      </p:sp>
      <p:sp>
        <p:nvSpPr>
          <p:cNvPr id="8" name="object 8"/>
          <p:cNvSpPr txBox="1"/>
          <p:nvPr/>
        </p:nvSpPr>
        <p:spPr>
          <a:xfrm>
            <a:off x="736993" y="4308928"/>
            <a:ext cx="7244515" cy="351093"/>
          </a:xfrm>
          <a:prstGeom prst="rect">
            <a:avLst/>
          </a:prstGeom>
        </p:spPr>
        <p:txBody>
          <a:bodyPr vert="horz" wrap="square" lIns="0" tIns="25499" rIns="0" bIns="0" rtlCol="0">
            <a:spAutoFit/>
          </a:bodyPr>
          <a:lstStyle/>
          <a:p>
            <a:pPr marL="26670">
              <a:spcBef>
                <a:spcPts val="200"/>
              </a:spcBef>
            </a:pPr>
            <a:r>
              <a:rPr sz="2115" spc="11" dirty="0">
                <a:solidFill>
                  <a:srgbClr val="008B73"/>
                </a:solidFill>
                <a:latin typeface="Tahoma" panose="020B0604030504040204"/>
                <a:cs typeface="Tahoma" panose="020B0604030504040204"/>
              </a:rPr>
              <a:t>C++14</a:t>
            </a:r>
            <a:r>
              <a:rPr sz="2115" spc="32" dirty="0">
                <a:solidFill>
                  <a:srgbClr val="008B73"/>
                </a:solidFill>
                <a:latin typeface="Tahoma" panose="020B0604030504040204"/>
                <a:cs typeface="Tahoma" panose="020B0604030504040204"/>
              </a:rPr>
              <a:t> </a:t>
            </a:r>
            <a:r>
              <a:rPr sz="2115" spc="-85" dirty="0">
                <a:solidFill>
                  <a:srgbClr val="22373B"/>
                </a:solidFill>
                <a:latin typeface="Tahoma" panose="020B0604030504040204"/>
                <a:cs typeface="Tahoma" panose="020B0604030504040204"/>
              </a:rPr>
              <a:t>also</a:t>
            </a:r>
            <a:r>
              <a:rPr sz="2115" spc="53" dirty="0">
                <a:solidFill>
                  <a:srgbClr val="22373B"/>
                </a:solidFill>
                <a:latin typeface="Tahoma" panose="020B0604030504040204"/>
                <a:cs typeface="Tahoma" panose="020B0604030504040204"/>
              </a:rPr>
              <a:t> </a:t>
            </a:r>
            <a:r>
              <a:rPr sz="2115" spc="-85" dirty="0">
                <a:solidFill>
                  <a:srgbClr val="22373B"/>
                </a:solidFill>
                <a:latin typeface="Tahoma" panose="020B0604030504040204"/>
                <a:cs typeface="Tahoma" panose="020B0604030504040204"/>
              </a:rPr>
              <a:t>allows</a:t>
            </a:r>
            <a:r>
              <a:rPr sz="2115" spc="42" dirty="0">
                <a:solidFill>
                  <a:srgbClr val="22373B"/>
                </a:solidFill>
                <a:latin typeface="Tahoma" panose="020B0604030504040204"/>
                <a:cs typeface="Tahoma" panose="020B0604030504040204"/>
              </a:rPr>
              <a:t> </a:t>
            </a:r>
            <a:r>
              <a:rPr sz="2115" i="1" spc="-106" dirty="0">
                <a:solidFill>
                  <a:srgbClr val="22373B"/>
                </a:solidFill>
                <a:latin typeface="Trebuchet MS" panose="020B0703020202090204"/>
                <a:cs typeface="Trebuchet MS" panose="020B0703020202090204"/>
              </a:rPr>
              <a:t>digit</a:t>
            </a:r>
            <a:r>
              <a:rPr sz="2115" i="1" spc="74" dirty="0">
                <a:solidFill>
                  <a:srgbClr val="22373B"/>
                </a:solidFill>
                <a:latin typeface="Trebuchet MS" panose="020B0703020202090204"/>
                <a:cs typeface="Trebuchet MS" panose="020B0703020202090204"/>
              </a:rPr>
              <a:t> </a:t>
            </a:r>
            <a:r>
              <a:rPr sz="2115" i="1" spc="-127" dirty="0">
                <a:solidFill>
                  <a:srgbClr val="22373B"/>
                </a:solidFill>
                <a:latin typeface="Trebuchet MS" panose="020B0703020202090204"/>
                <a:cs typeface="Trebuchet MS" panose="020B0703020202090204"/>
              </a:rPr>
              <a:t>separators</a:t>
            </a:r>
            <a:r>
              <a:rPr sz="2115" i="1" spc="232" dirty="0">
                <a:solidFill>
                  <a:srgbClr val="22373B"/>
                </a:solidFill>
                <a:latin typeface="Trebuchet MS" panose="020B0703020202090204"/>
                <a:cs typeface="Trebuchet MS" panose="020B0703020202090204"/>
              </a:rPr>
              <a:t> </a:t>
            </a:r>
            <a:r>
              <a:rPr sz="2115" spc="-85" dirty="0">
                <a:solidFill>
                  <a:srgbClr val="22373B"/>
                </a:solidFill>
                <a:latin typeface="Tahoma" panose="020B0604030504040204"/>
                <a:cs typeface="Tahoma" panose="020B0604030504040204"/>
              </a:rPr>
              <a:t>for</a:t>
            </a:r>
            <a:r>
              <a:rPr sz="2115" spc="42" dirty="0">
                <a:solidFill>
                  <a:srgbClr val="22373B"/>
                </a:solidFill>
                <a:latin typeface="Tahoma" panose="020B0604030504040204"/>
                <a:cs typeface="Tahoma" panose="020B0604030504040204"/>
              </a:rPr>
              <a:t> </a:t>
            </a:r>
            <a:r>
              <a:rPr sz="2115" spc="-74" dirty="0">
                <a:solidFill>
                  <a:srgbClr val="22373B"/>
                </a:solidFill>
                <a:latin typeface="Tahoma" panose="020B0604030504040204"/>
                <a:cs typeface="Tahoma" panose="020B0604030504040204"/>
              </a:rPr>
              <a:t>improving</a:t>
            </a:r>
            <a:r>
              <a:rPr sz="2115" spc="32" dirty="0">
                <a:solidFill>
                  <a:srgbClr val="22373B"/>
                </a:solidFill>
                <a:latin typeface="Tahoma" panose="020B0604030504040204"/>
                <a:cs typeface="Tahoma" panose="020B0604030504040204"/>
              </a:rPr>
              <a:t> </a:t>
            </a:r>
            <a:r>
              <a:rPr sz="2115" spc="-74" dirty="0">
                <a:solidFill>
                  <a:srgbClr val="22373B"/>
                </a:solidFill>
                <a:latin typeface="Tahoma" panose="020B0604030504040204"/>
                <a:cs typeface="Tahoma" panose="020B0604030504040204"/>
              </a:rPr>
              <a:t>the</a:t>
            </a:r>
            <a:r>
              <a:rPr sz="2115" spc="42" dirty="0">
                <a:solidFill>
                  <a:srgbClr val="22373B"/>
                </a:solidFill>
                <a:latin typeface="Tahoma" panose="020B0604030504040204"/>
                <a:cs typeface="Tahoma" panose="020B0604030504040204"/>
              </a:rPr>
              <a:t> </a:t>
            </a:r>
            <a:r>
              <a:rPr sz="2115" spc="-63" dirty="0">
                <a:solidFill>
                  <a:srgbClr val="22373B"/>
                </a:solidFill>
                <a:latin typeface="Tahoma" panose="020B0604030504040204"/>
                <a:cs typeface="Tahoma" panose="020B0604030504040204"/>
              </a:rPr>
              <a:t>readability</a:t>
            </a:r>
            <a:endParaRPr sz="2115">
              <a:latin typeface="Tahoma" panose="020B0604030504040204"/>
              <a:cs typeface="Tahoma" panose="020B0604030504040204"/>
            </a:endParaRPr>
          </a:p>
        </p:txBody>
      </p:sp>
      <p:sp>
        <p:nvSpPr>
          <p:cNvPr id="9" name="object 9"/>
          <p:cNvSpPr txBox="1"/>
          <p:nvPr/>
        </p:nvSpPr>
        <p:spPr>
          <a:xfrm>
            <a:off x="8042866" y="4357550"/>
            <a:ext cx="1425283" cy="312137"/>
          </a:xfrm>
          <a:prstGeom prst="rect">
            <a:avLst/>
          </a:prstGeom>
          <a:solidFill>
            <a:srgbClr val="EDEDED"/>
          </a:solidFill>
        </p:spPr>
        <p:txBody>
          <a:bodyPr vert="horz" wrap="square" lIns="0" tIns="0" rIns="0" bIns="0" rtlCol="0">
            <a:spAutoFit/>
          </a:bodyPr>
          <a:lstStyle/>
          <a:p>
            <a:pPr marL="79375">
              <a:lnSpc>
                <a:spcPts val="2355"/>
              </a:lnSpc>
            </a:pPr>
            <a:r>
              <a:rPr sz="2115" spc="85" dirty="0">
                <a:solidFill>
                  <a:srgbClr val="22373B"/>
                </a:solidFill>
                <a:latin typeface="Cambria" panose="02040503050406030204"/>
                <a:cs typeface="Cambria" panose="02040503050406030204"/>
              </a:rPr>
              <a:t>1</a:t>
            </a:r>
            <a:r>
              <a:rPr sz="2115" spc="85" dirty="0">
                <a:solidFill>
                  <a:srgbClr val="22373B"/>
                </a:solidFill>
                <a:latin typeface="Lucida Sans Unicode" panose="020B0602030504020204"/>
                <a:cs typeface="Lucida Sans Unicode" panose="020B0602030504020204"/>
              </a:rPr>
              <a:t>'</a:t>
            </a:r>
            <a:r>
              <a:rPr sz="2115" spc="85" dirty="0">
                <a:solidFill>
                  <a:srgbClr val="22373B"/>
                </a:solidFill>
                <a:latin typeface="Cambria" panose="02040503050406030204"/>
                <a:cs typeface="Cambria" panose="02040503050406030204"/>
              </a:rPr>
              <a:t>000</a:t>
            </a:r>
            <a:r>
              <a:rPr sz="2115" spc="85" dirty="0">
                <a:solidFill>
                  <a:srgbClr val="22373B"/>
                </a:solidFill>
                <a:latin typeface="Lucida Sans Unicode" panose="020B0602030504020204"/>
                <a:cs typeface="Lucida Sans Unicode" panose="020B0602030504020204"/>
              </a:rPr>
              <a:t>'</a:t>
            </a:r>
            <a:r>
              <a:rPr sz="2115" spc="85" dirty="0">
                <a:solidFill>
                  <a:srgbClr val="22373B"/>
                </a:solidFill>
                <a:latin typeface="Cambria" panose="02040503050406030204"/>
                <a:cs typeface="Cambria" panose="02040503050406030204"/>
              </a:rPr>
              <a:t>000</a:t>
            </a:r>
            <a:endParaRPr sz="2115">
              <a:latin typeface="Cambria" panose="02040503050406030204"/>
              <a:cs typeface="Cambria" panose="02040503050406030204"/>
            </a:endParaRPr>
          </a:p>
        </p:txBody>
      </p:sp>
      <p:pic>
        <p:nvPicPr>
          <p:cNvPr id="16" name="图片 15"/>
          <p:cNvPicPr>
            <a:picLocks noChangeAspect="1"/>
          </p:cNvPicPr>
          <p:nvPr/>
        </p:nvPicPr>
        <p:blipFill>
          <a:blip r:embed="rId1"/>
          <a:stretch>
            <a:fillRect/>
          </a:stretch>
        </p:blipFill>
        <p:spPr>
          <a:xfrm>
            <a:off x="2485199" y="1862022"/>
            <a:ext cx="7209524" cy="2171429"/>
          </a:xfrm>
          <a:prstGeom prst="rect">
            <a:avLst/>
          </a:prstGeom>
        </p:spPr>
      </p:pic>
      <p:sp>
        <p:nvSpPr>
          <p:cNvPr id="17" name="灯片编号占位符 3"/>
          <p:cNvSpPr>
            <a:spLocks noGrp="1"/>
          </p:cNvSpPr>
          <p:nvPr>
            <p:ph type="sldNum" sz="quarter" idx="12"/>
          </p:nvPr>
        </p:nvSpPr>
        <p:spPr>
          <a:xfrm>
            <a:off x="9379250" y="6541095"/>
            <a:ext cx="2700000" cy="316800"/>
          </a:xfrm>
        </p:spPr>
        <p:txBody>
          <a:bodyPr/>
          <a:lstStyle/>
          <a:p>
            <a:fld id="{49AE70B2-8BF9-45C0-BB95-33D1B9D3A854}" type="slidenum">
              <a:rPr lang="zh-CN" altLang="en-US" smtClean="0"/>
            </a:fld>
            <a:endParaRPr lang="zh-CN" altLang="en-US"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PP_MARK_KEY" val="37753593-3093-430c-9299-ff37dae80525"/>
  <p:tag name="COMMONDATA" val="eyJoZGlkIjoiNjFlMmQzMTY0YzA1N2YwMjk1YjM1NzczNTBlMjE5N2YifQ=="/>
  <p:tag name="commondata" val="eyJoZGlkIjoiYWIyODVkNDAxOGViODdkZDNiNzdlYjYyOGRkZTFkNzM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8778</Words>
  <Application>WPS 演示</Application>
  <PresentationFormat>宽屏</PresentationFormat>
  <Paragraphs>502</Paragraphs>
  <Slides>45</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45</vt:i4>
      </vt:variant>
    </vt:vector>
  </HeadingPairs>
  <TitlesOfParts>
    <vt:vector size="67" baseType="lpstr">
      <vt:lpstr>Arial</vt:lpstr>
      <vt:lpstr>宋体</vt:lpstr>
      <vt:lpstr>Wingdings</vt:lpstr>
      <vt:lpstr>Wingdings</vt:lpstr>
      <vt:lpstr>Times New Roman</vt:lpstr>
      <vt:lpstr>方正粗金陵简体</vt:lpstr>
      <vt:lpstr>冬青黑体简体中文</vt:lpstr>
      <vt:lpstr>Tahoma</vt:lpstr>
      <vt:lpstr>Trebuchet MS</vt:lpstr>
      <vt:lpstr>Cambria</vt:lpstr>
      <vt:lpstr>Lucida Sans Unicode</vt:lpstr>
      <vt:lpstr>Calibri</vt:lpstr>
      <vt:lpstr>Microsoft Sans Serif</vt:lpstr>
      <vt:lpstr>Arial</vt:lpstr>
      <vt:lpstr>微软雅黑</vt:lpstr>
      <vt:lpstr>汉仪旗黑</vt:lpstr>
      <vt:lpstr>宋体</vt:lpstr>
      <vt:lpstr>Arial Unicode MS</vt:lpstr>
      <vt:lpstr>汉仪书宋二KW</vt:lpstr>
      <vt:lpstr>Verdana</vt:lpstr>
      <vt:lpstr>Consolas</vt:lpstr>
      <vt:lpstr>Office 主题​​</vt:lpstr>
      <vt:lpstr>Object Oriented Programming—C++ Lecture2 Types, Initialization and Reference</vt:lpstr>
      <vt:lpstr>Table of Contents</vt:lpstr>
      <vt:lpstr>PowerPoint 演示文稿</vt:lpstr>
      <vt:lpstr>C++ is a statically typed language</vt:lpstr>
      <vt:lpstr>Arithmetic Types - Integral</vt:lpstr>
      <vt:lpstr>Arithmetic Types - Floating-Point</vt:lpstr>
      <vt:lpstr>Arithmetic Types - Short Name</vt:lpstr>
      <vt:lpstr>Arithmetic Types - Suffix (Literals)</vt:lpstr>
      <vt:lpstr>Arithmetic Types - Prefix (Literals)</vt:lpstr>
      <vt:lpstr>Other Arithmetic Types</vt:lpstr>
      <vt:lpstr>void Type</vt:lpstr>
      <vt:lpstr>nullptr Keyword</vt:lpstr>
      <vt:lpstr>struct</vt:lpstr>
      <vt:lpstr>C++ Fundamental Types++</vt:lpstr>
      <vt:lpstr>Fill in the types!</vt:lpstr>
      <vt:lpstr>Fill in the types!</vt:lpstr>
      <vt:lpstr>C++ Types Summary</vt:lpstr>
      <vt:lpstr>PowerPoint 演示文稿</vt:lpstr>
      <vt:lpstr>Conversion Rules</vt:lpstr>
      <vt:lpstr>Examples and Common Errors</vt:lpstr>
      <vt:lpstr>Implicit Promotion</vt:lpstr>
      <vt:lpstr>PowerPoint 演示文稿</vt:lpstr>
      <vt:lpstr>auto Keyword</vt:lpstr>
      <vt:lpstr>auto Keyword - Functions ⋆</vt:lpstr>
      <vt:lpstr>PowerPoint 演示文稿</vt:lpstr>
      <vt:lpstr>Variable Initialization</vt:lpstr>
      <vt:lpstr>Uniform Initialization</vt:lpstr>
      <vt:lpstr>Structure Initialization</vt:lpstr>
      <vt:lpstr>Structure Binding</vt:lpstr>
      <vt:lpstr>PowerPoint 演示文稿</vt:lpstr>
      <vt:lpstr>Reference</vt:lpstr>
      <vt:lpstr>Reference - Examples</vt:lpstr>
      <vt:lpstr>l-values and r-values</vt:lpstr>
      <vt:lpstr>PowerPoint 演示文稿</vt:lpstr>
      <vt:lpstr>Const Keywords</vt:lpstr>
      <vt:lpstr>const reference</vt:lpstr>
      <vt:lpstr>PowerPoint 演示文稿</vt:lpstr>
      <vt:lpstr>PowerPoint 演示文稿</vt:lpstr>
      <vt:lpstr>Operators Precedence</vt:lpstr>
      <vt:lpstr>Operators Precedence</vt:lpstr>
      <vt:lpstr>Prefix/Postfix Increment Semantic</vt:lpstr>
      <vt:lpstr>Operation Ordering Undefined Behavior ⋆</vt:lpstr>
      <vt:lpstr>Assignment, Compound, and Comma Operators</vt:lpstr>
      <vt:lpstr>Spaceship Operator &lt;=&gt; ⋆</vt:lpstr>
      <vt:lpstr>Coding to change the world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mix</dc:creator>
  <cp:lastModifiedBy>淮安</cp:lastModifiedBy>
  <cp:revision>267</cp:revision>
  <dcterms:created xsi:type="dcterms:W3CDTF">2025-02-19T08:26:44Z</dcterms:created>
  <dcterms:modified xsi:type="dcterms:W3CDTF">2025-02-19T08:26:44Z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8570252C9DAE4D428CF8EBE3B35510E5_13</vt:lpwstr>
  </property>
</Properties>
</file>